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diagrams/data1.xml" ContentType="application/vnd.openxmlformats-officedocument.drawingml.diagramData+xml"/>
  <Override PartName="/ppt/slideLayouts/slideLayout7.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customXml/itemProps1.xml" ContentType="application/vnd.openxmlformats-officedocument.customXmlProperties+xml"/>
  <Override PartName="/docProps/app.xml" ContentType="application/vnd.openxmlformats-officedocument.extended-properties+xml"/>
  <Override PartName="/ppt/revisionInfo.xml" ContentType="application/vnd.ms-powerpoint.revisioninfo+xml"/>
  <Override PartName="/customXml/itemProps3.xml" ContentType="application/vnd.openxmlformats-officedocument.customXmlProperties+xml"/>
  <Override PartName="/customXml/itemProps2.xml" ContentType="application/vnd.openxmlformats-officedocument.customXmlProperties+xml"/>
  <Override PartName="/docProps/custom.xml" ContentType="application/vnd.openxmlformats-officedocument.custom-properties+xml"/>
  <Override PartName="/docProps/core.xml" ContentType="application/vnd.openxmlformats-package.core-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1"/>
  </p:notesMasterIdLst>
  <p:sldIdLst>
    <p:sldId id="264" r:id="rId5"/>
    <p:sldId id="284" r:id="rId6"/>
    <p:sldId id="278" r:id="rId7"/>
    <p:sldId id="283" r:id="rId8"/>
    <p:sldId id="282" r:id="rId9"/>
    <p:sldId id="281" r:id="rId10"/>
    <p:sldId id="280" r:id="rId11"/>
    <p:sldId id="279" r:id="rId12"/>
    <p:sldId id="285" r:id="rId13"/>
    <p:sldId id="290" r:id="rId14"/>
    <p:sldId id="289" r:id="rId15"/>
    <p:sldId id="288" r:id="rId16"/>
    <p:sldId id="287" r:id="rId17"/>
    <p:sldId id="286" r:id="rId18"/>
    <p:sldId id="265" r:id="rId19"/>
    <p:sldId id="268" r:id="rId20"/>
    <p:sldId id="269" r:id="rId21"/>
    <p:sldId id="270" r:id="rId22"/>
    <p:sldId id="271" r:id="rId23"/>
    <p:sldId id="272" r:id="rId24"/>
    <p:sldId id="273" r:id="rId25"/>
    <p:sldId id="274" r:id="rId26"/>
    <p:sldId id="277" r:id="rId27"/>
    <p:sldId id="275" r:id="rId28"/>
    <p:sldId id="276" r:id="rId29"/>
    <p:sldId id="266"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DADE"/>
    <a:srgbClr val="D8C98C"/>
    <a:srgbClr val="2F39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73F6C7-14E2-4DE3-9253-F46D20E75B1F}" v="110" dt="2022-02-08T17:38:09.6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2" d="100"/>
          <a:sy n="112" d="100"/>
        </p:scale>
        <p:origin x="55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openxmlformats.org/officeDocument/2006/relationships/customXml" Target="../customXml/item4.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diagrams/_rels/data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532F93-3E11-485C-BE59-777E50380310}"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1092A424-99B5-43E9-8662-D9BA2AEF5F95}">
      <dgm:prSet/>
      <dgm:spPr/>
      <dgm:t>
        <a:bodyPr/>
        <a:lstStyle/>
        <a:p>
          <a:pPr>
            <a:lnSpc>
              <a:spcPct val="100000"/>
            </a:lnSpc>
          </a:pPr>
          <a:r>
            <a:rPr lang="en-US"/>
            <a:t>Best Practices</a:t>
          </a:r>
        </a:p>
      </dgm:t>
    </dgm:pt>
    <dgm:pt modelId="{61200CCF-0A80-4D32-9424-7BB3820ED85E}" type="parTrans" cxnId="{A5A4D571-FE50-4E57-879C-6CF6AAA255DC}">
      <dgm:prSet/>
      <dgm:spPr/>
      <dgm:t>
        <a:bodyPr/>
        <a:lstStyle/>
        <a:p>
          <a:endParaRPr lang="en-US"/>
        </a:p>
      </dgm:t>
    </dgm:pt>
    <dgm:pt modelId="{CC62AFF4-8A59-442B-A1B2-0DC04CD89663}" type="sibTrans" cxnId="{A5A4D571-FE50-4E57-879C-6CF6AAA255DC}">
      <dgm:prSet/>
      <dgm:spPr/>
      <dgm:t>
        <a:bodyPr/>
        <a:lstStyle/>
        <a:p>
          <a:endParaRPr lang="en-US"/>
        </a:p>
      </dgm:t>
    </dgm:pt>
    <dgm:pt modelId="{52780D24-A463-44A0-AAD2-BF7D58EF018C}">
      <dgm:prSet/>
      <dgm:spPr/>
      <dgm:t>
        <a:bodyPr/>
        <a:lstStyle/>
        <a:p>
          <a:pPr>
            <a:lnSpc>
              <a:spcPct val="100000"/>
            </a:lnSpc>
          </a:pPr>
          <a:r>
            <a:rPr lang="en-US" dirty="0"/>
            <a:t>Develop sound grant internal controls and grant policies</a:t>
          </a:r>
        </a:p>
      </dgm:t>
    </dgm:pt>
    <dgm:pt modelId="{FBD590EC-44A5-49E9-B5B6-5A19D8369D18}" type="parTrans" cxnId="{1F029E69-29F3-41D4-8F78-FC4DD391ABE8}">
      <dgm:prSet/>
      <dgm:spPr/>
      <dgm:t>
        <a:bodyPr/>
        <a:lstStyle/>
        <a:p>
          <a:endParaRPr lang="en-US"/>
        </a:p>
      </dgm:t>
    </dgm:pt>
    <dgm:pt modelId="{70EDE63C-E1D8-420A-89EE-40C6D95F8774}" type="sibTrans" cxnId="{1F029E69-29F3-41D4-8F78-FC4DD391ABE8}">
      <dgm:prSet/>
      <dgm:spPr/>
      <dgm:t>
        <a:bodyPr/>
        <a:lstStyle/>
        <a:p>
          <a:endParaRPr lang="en-US"/>
        </a:p>
      </dgm:t>
    </dgm:pt>
    <dgm:pt modelId="{2AFB9665-0744-4F3C-B0DD-1BD087016D47}">
      <dgm:prSet/>
      <dgm:spPr/>
      <dgm:t>
        <a:bodyPr/>
        <a:lstStyle/>
        <a:p>
          <a:pPr>
            <a:lnSpc>
              <a:spcPct val="100000"/>
            </a:lnSpc>
          </a:pPr>
          <a:r>
            <a:rPr lang="en-US"/>
            <a:t>Single audits</a:t>
          </a:r>
        </a:p>
      </dgm:t>
    </dgm:pt>
    <dgm:pt modelId="{2A6DD3B8-4F68-4B44-A9D2-C38DFB6464DE}" type="parTrans" cxnId="{897CC240-9760-46E5-960D-573EC99A58B6}">
      <dgm:prSet/>
      <dgm:spPr/>
      <dgm:t>
        <a:bodyPr/>
        <a:lstStyle/>
        <a:p>
          <a:endParaRPr lang="en-US"/>
        </a:p>
      </dgm:t>
    </dgm:pt>
    <dgm:pt modelId="{2AB1AF75-267E-4C00-B846-B7B2C0B6F019}" type="sibTrans" cxnId="{897CC240-9760-46E5-960D-573EC99A58B6}">
      <dgm:prSet/>
      <dgm:spPr/>
      <dgm:t>
        <a:bodyPr/>
        <a:lstStyle/>
        <a:p>
          <a:endParaRPr lang="en-US"/>
        </a:p>
      </dgm:t>
    </dgm:pt>
    <dgm:pt modelId="{28A1C0C8-897D-40D9-BC20-31635E58E1BD}" type="pres">
      <dgm:prSet presAssocID="{AE532F93-3E11-485C-BE59-777E50380310}" presName="root" presStyleCnt="0">
        <dgm:presLayoutVars>
          <dgm:dir/>
          <dgm:resizeHandles val="exact"/>
        </dgm:presLayoutVars>
      </dgm:prSet>
      <dgm:spPr/>
    </dgm:pt>
    <dgm:pt modelId="{08D2CB54-4B26-46CD-8E9C-320457A804C4}" type="pres">
      <dgm:prSet presAssocID="{1092A424-99B5-43E9-8662-D9BA2AEF5F95}" presName="compNode" presStyleCnt="0"/>
      <dgm:spPr/>
    </dgm:pt>
    <dgm:pt modelId="{294FA678-85EF-49FF-AD79-9F5F13E6C65C}" type="pres">
      <dgm:prSet presAssocID="{1092A424-99B5-43E9-8662-D9BA2AEF5F95}" presName="bgRect" presStyleLbl="bgShp" presStyleIdx="0" presStyleCnt="3"/>
      <dgm:spPr>
        <a:solidFill>
          <a:schemeClr val="bg2"/>
        </a:solidFill>
      </dgm:spPr>
    </dgm:pt>
    <dgm:pt modelId="{17727AFE-E4BD-406A-B335-C2B150406D10}" type="pres">
      <dgm:prSet presAssocID="{1092A424-99B5-43E9-8662-D9BA2AEF5F95}"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heck List"/>
        </a:ext>
      </dgm:extLst>
    </dgm:pt>
    <dgm:pt modelId="{C4697383-2ACE-4E66-9276-7ECC875C53F3}" type="pres">
      <dgm:prSet presAssocID="{1092A424-99B5-43E9-8662-D9BA2AEF5F95}" presName="spaceRect" presStyleCnt="0"/>
      <dgm:spPr/>
    </dgm:pt>
    <dgm:pt modelId="{3E6331F6-B4D1-4D38-B451-7F09F783A4D6}" type="pres">
      <dgm:prSet presAssocID="{1092A424-99B5-43E9-8662-D9BA2AEF5F95}" presName="parTx" presStyleLbl="revTx" presStyleIdx="0" presStyleCnt="3">
        <dgm:presLayoutVars>
          <dgm:chMax val="0"/>
          <dgm:chPref val="0"/>
        </dgm:presLayoutVars>
      </dgm:prSet>
      <dgm:spPr/>
    </dgm:pt>
    <dgm:pt modelId="{91DE4A9F-52BA-4262-A414-12A67A2053E2}" type="pres">
      <dgm:prSet presAssocID="{CC62AFF4-8A59-442B-A1B2-0DC04CD89663}" presName="sibTrans" presStyleCnt="0"/>
      <dgm:spPr/>
    </dgm:pt>
    <dgm:pt modelId="{C13B3A57-5A8C-424B-9240-8399E00C7397}" type="pres">
      <dgm:prSet presAssocID="{52780D24-A463-44A0-AAD2-BF7D58EF018C}" presName="compNode" presStyleCnt="0"/>
      <dgm:spPr/>
    </dgm:pt>
    <dgm:pt modelId="{906A547E-DAD8-49F5-94EF-C8B7E69B687F}" type="pres">
      <dgm:prSet presAssocID="{52780D24-A463-44A0-AAD2-BF7D58EF018C}" presName="bgRect" presStyleLbl="bgShp" presStyleIdx="1" presStyleCnt="3"/>
      <dgm:spPr>
        <a:solidFill>
          <a:schemeClr val="bg2"/>
        </a:solidFill>
      </dgm:spPr>
    </dgm:pt>
    <dgm:pt modelId="{1C4CF5CC-9CCC-4C2C-8CE0-6BA326238192}" type="pres">
      <dgm:prSet presAssocID="{52780D24-A463-44A0-AAD2-BF7D58EF018C}"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heckmark"/>
        </a:ext>
      </dgm:extLst>
    </dgm:pt>
    <dgm:pt modelId="{41367419-FD37-49EF-81C2-7A7D1E7BCC75}" type="pres">
      <dgm:prSet presAssocID="{52780D24-A463-44A0-AAD2-BF7D58EF018C}" presName="spaceRect" presStyleCnt="0"/>
      <dgm:spPr/>
    </dgm:pt>
    <dgm:pt modelId="{B6A35ECE-E3AC-43C3-A648-BC1EE2165BBD}" type="pres">
      <dgm:prSet presAssocID="{52780D24-A463-44A0-AAD2-BF7D58EF018C}" presName="parTx" presStyleLbl="revTx" presStyleIdx="1" presStyleCnt="3">
        <dgm:presLayoutVars>
          <dgm:chMax val="0"/>
          <dgm:chPref val="0"/>
        </dgm:presLayoutVars>
      </dgm:prSet>
      <dgm:spPr/>
    </dgm:pt>
    <dgm:pt modelId="{F8A5A2D2-97D0-4E34-B648-F022BFDC61D3}" type="pres">
      <dgm:prSet presAssocID="{70EDE63C-E1D8-420A-89EE-40C6D95F8774}" presName="sibTrans" presStyleCnt="0"/>
      <dgm:spPr/>
    </dgm:pt>
    <dgm:pt modelId="{3F105E7E-0ECA-43FC-AA83-01F1C1BA8DAC}" type="pres">
      <dgm:prSet presAssocID="{2AFB9665-0744-4F3C-B0DD-1BD087016D47}" presName="compNode" presStyleCnt="0"/>
      <dgm:spPr/>
    </dgm:pt>
    <dgm:pt modelId="{97E7BB29-2C2A-4A29-829F-65192E0ACE4F}" type="pres">
      <dgm:prSet presAssocID="{2AFB9665-0744-4F3C-B0DD-1BD087016D47}" presName="bgRect" presStyleLbl="bgShp" presStyleIdx="2" presStyleCnt="3"/>
      <dgm:spPr>
        <a:solidFill>
          <a:schemeClr val="bg2"/>
        </a:solidFill>
      </dgm:spPr>
    </dgm:pt>
    <dgm:pt modelId="{BA1A4F2E-DE7F-4D32-A7CA-03DF91D20BB8}" type="pres">
      <dgm:prSet presAssocID="{2AFB9665-0744-4F3C-B0DD-1BD087016D47}"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Magnifying glass"/>
        </a:ext>
      </dgm:extLst>
    </dgm:pt>
    <dgm:pt modelId="{FAA80A76-D14A-4520-B1E2-1BE6F30AF499}" type="pres">
      <dgm:prSet presAssocID="{2AFB9665-0744-4F3C-B0DD-1BD087016D47}" presName="spaceRect" presStyleCnt="0"/>
      <dgm:spPr/>
    </dgm:pt>
    <dgm:pt modelId="{E14C43AA-C56E-4BAA-9832-932AF0235054}" type="pres">
      <dgm:prSet presAssocID="{2AFB9665-0744-4F3C-B0DD-1BD087016D47}" presName="parTx" presStyleLbl="revTx" presStyleIdx="2" presStyleCnt="3">
        <dgm:presLayoutVars>
          <dgm:chMax val="0"/>
          <dgm:chPref val="0"/>
        </dgm:presLayoutVars>
      </dgm:prSet>
      <dgm:spPr/>
    </dgm:pt>
  </dgm:ptLst>
  <dgm:cxnLst>
    <dgm:cxn modelId="{1B017D1B-D0C1-48C4-82F4-4B8EE01EF7FD}" type="presOf" srcId="{AE532F93-3E11-485C-BE59-777E50380310}" destId="{28A1C0C8-897D-40D9-BC20-31635E58E1BD}" srcOrd="0" destOrd="0" presId="urn:microsoft.com/office/officeart/2018/2/layout/IconVerticalSolidList"/>
    <dgm:cxn modelId="{897CC240-9760-46E5-960D-573EC99A58B6}" srcId="{AE532F93-3E11-485C-BE59-777E50380310}" destId="{2AFB9665-0744-4F3C-B0DD-1BD087016D47}" srcOrd="2" destOrd="0" parTransId="{2A6DD3B8-4F68-4B44-A9D2-C38DFB6464DE}" sibTransId="{2AB1AF75-267E-4C00-B846-B7B2C0B6F019}"/>
    <dgm:cxn modelId="{1F029E69-29F3-41D4-8F78-FC4DD391ABE8}" srcId="{AE532F93-3E11-485C-BE59-777E50380310}" destId="{52780D24-A463-44A0-AAD2-BF7D58EF018C}" srcOrd="1" destOrd="0" parTransId="{FBD590EC-44A5-49E9-B5B6-5A19D8369D18}" sibTransId="{70EDE63C-E1D8-420A-89EE-40C6D95F8774}"/>
    <dgm:cxn modelId="{A5A4D571-FE50-4E57-879C-6CF6AAA255DC}" srcId="{AE532F93-3E11-485C-BE59-777E50380310}" destId="{1092A424-99B5-43E9-8662-D9BA2AEF5F95}" srcOrd="0" destOrd="0" parTransId="{61200CCF-0A80-4D32-9424-7BB3820ED85E}" sibTransId="{CC62AFF4-8A59-442B-A1B2-0DC04CD89663}"/>
    <dgm:cxn modelId="{3D1D9482-55EC-4F99-86BF-58E88BC9879D}" type="presOf" srcId="{1092A424-99B5-43E9-8662-D9BA2AEF5F95}" destId="{3E6331F6-B4D1-4D38-B451-7F09F783A4D6}" srcOrd="0" destOrd="0" presId="urn:microsoft.com/office/officeart/2018/2/layout/IconVerticalSolidList"/>
    <dgm:cxn modelId="{9AC1D585-3E7B-4BE1-A96F-26E1D392B8BC}" type="presOf" srcId="{52780D24-A463-44A0-AAD2-BF7D58EF018C}" destId="{B6A35ECE-E3AC-43C3-A648-BC1EE2165BBD}" srcOrd="0" destOrd="0" presId="urn:microsoft.com/office/officeart/2018/2/layout/IconVerticalSolidList"/>
    <dgm:cxn modelId="{6B6942C9-3478-4B80-BBA9-A67AA6637AAF}" type="presOf" srcId="{2AFB9665-0744-4F3C-B0DD-1BD087016D47}" destId="{E14C43AA-C56E-4BAA-9832-932AF0235054}" srcOrd="0" destOrd="0" presId="urn:microsoft.com/office/officeart/2018/2/layout/IconVerticalSolidList"/>
    <dgm:cxn modelId="{F466723C-D999-4102-ACDA-1AE2452F3661}" type="presParOf" srcId="{28A1C0C8-897D-40D9-BC20-31635E58E1BD}" destId="{08D2CB54-4B26-46CD-8E9C-320457A804C4}" srcOrd="0" destOrd="0" presId="urn:microsoft.com/office/officeart/2018/2/layout/IconVerticalSolidList"/>
    <dgm:cxn modelId="{B4858169-AD3D-4F77-BFCC-1612C546D757}" type="presParOf" srcId="{08D2CB54-4B26-46CD-8E9C-320457A804C4}" destId="{294FA678-85EF-49FF-AD79-9F5F13E6C65C}" srcOrd="0" destOrd="0" presId="urn:microsoft.com/office/officeart/2018/2/layout/IconVerticalSolidList"/>
    <dgm:cxn modelId="{43E22324-BDDE-4CF4-91E1-642A979304E7}" type="presParOf" srcId="{08D2CB54-4B26-46CD-8E9C-320457A804C4}" destId="{17727AFE-E4BD-406A-B335-C2B150406D10}" srcOrd="1" destOrd="0" presId="urn:microsoft.com/office/officeart/2018/2/layout/IconVerticalSolidList"/>
    <dgm:cxn modelId="{34275BD7-EB5D-47DB-84E8-3C49271250EE}" type="presParOf" srcId="{08D2CB54-4B26-46CD-8E9C-320457A804C4}" destId="{C4697383-2ACE-4E66-9276-7ECC875C53F3}" srcOrd="2" destOrd="0" presId="urn:microsoft.com/office/officeart/2018/2/layout/IconVerticalSolidList"/>
    <dgm:cxn modelId="{D8C1866B-6565-40D3-ACB0-CA03EDFA99A1}" type="presParOf" srcId="{08D2CB54-4B26-46CD-8E9C-320457A804C4}" destId="{3E6331F6-B4D1-4D38-B451-7F09F783A4D6}" srcOrd="3" destOrd="0" presId="urn:microsoft.com/office/officeart/2018/2/layout/IconVerticalSolidList"/>
    <dgm:cxn modelId="{634604F7-D144-43A0-823E-B211248CE39D}" type="presParOf" srcId="{28A1C0C8-897D-40D9-BC20-31635E58E1BD}" destId="{91DE4A9F-52BA-4262-A414-12A67A2053E2}" srcOrd="1" destOrd="0" presId="urn:microsoft.com/office/officeart/2018/2/layout/IconVerticalSolidList"/>
    <dgm:cxn modelId="{F65C6417-2201-457C-AF30-C7EFF2490CDF}" type="presParOf" srcId="{28A1C0C8-897D-40D9-BC20-31635E58E1BD}" destId="{C13B3A57-5A8C-424B-9240-8399E00C7397}" srcOrd="2" destOrd="0" presId="urn:microsoft.com/office/officeart/2018/2/layout/IconVerticalSolidList"/>
    <dgm:cxn modelId="{1D177C5D-BBAD-4390-BF39-958C352A0795}" type="presParOf" srcId="{C13B3A57-5A8C-424B-9240-8399E00C7397}" destId="{906A547E-DAD8-49F5-94EF-C8B7E69B687F}" srcOrd="0" destOrd="0" presId="urn:microsoft.com/office/officeart/2018/2/layout/IconVerticalSolidList"/>
    <dgm:cxn modelId="{4518E8C1-F4D0-42A4-BD25-421A29E1FE71}" type="presParOf" srcId="{C13B3A57-5A8C-424B-9240-8399E00C7397}" destId="{1C4CF5CC-9CCC-4C2C-8CE0-6BA326238192}" srcOrd="1" destOrd="0" presId="urn:microsoft.com/office/officeart/2018/2/layout/IconVerticalSolidList"/>
    <dgm:cxn modelId="{ED616223-ABB3-4CE6-9CB5-7DC5891C0752}" type="presParOf" srcId="{C13B3A57-5A8C-424B-9240-8399E00C7397}" destId="{41367419-FD37-49EF-81C2-7A7D1E7BCC75}" srcOrd="2" destOrd="0" presId="urn:microsoft.com/office/officeart/2018/2/layout/IconVerticalSolidList"/>
    <dgm:cxn modelId="{8E223B4E-335F-413D-A604-DC53833516C5}" type="presParOf" srcId="{C13B3A57-5A8C-424B-9240-8399E00C7397}" destId="{B6A35ECE-E3AC-43C3-A648-BC1EE2165BBD}" srcOrd="3" destOrd="0" presId="urn:microsoft.com/office/officeart/2018/2/layout/IconVerticalSolidList"/>
    <dgm:cxn modelId="{75C36F95-1DE3-4B0F-8626-95C71D6E8296}" type="presParOf" srcId="{28A1C0C8-897D-40D9-BC20-31635E58E1BD}" destId="{F8A5A2D2-97D0-4E34-B648-F022BFDC61D3}" srcOrd="3" destOrd="0" presId="urn:microsoft.com/office/officeart/2018/2/layout/IconVerticalSolidList"/>
    <dgm:cxn modelId="{A5EB9348-487C-4D60-9358-D3BBE6FE138E}" type="presParOf" srcId="{28A1C0C8-897D-40D9-BC20-31635E58E1BD}" destId="{3F105E7E-0ECA-43FC-AA83-01F1C1BA8DAC}" srcOrd="4" destOrd="0" presId="urn:microsoft.com/office/officeart/2018/2/layout/IconVerticalSolidList"/>
    <dgm:cxn modelId="{AC7825E4-35EE-4203-B85A-091308D36359}" type="presParOf" srcId="{3F105E7E-0ECA-43FC-AA83-01F1C1BA8DAC}" destId="{97E7BB29-2C2A-4A29-829F-65192E0ACE4F}" srcOrd="0" destOrd="0" presId="urn:microsoft.com/office/officeart/2018/2/layout/IconVerticalSolidList"/>
    <dgm:cxn modelId="{77ED48AE-47D3-4FD3-8CC2-432C5946071F}" type="presParOf" srcId="{3F105E7E-0ECA-43FC-AA83-01F1C1BA8DAC}" destId="{BA1A4F2E-DE7F-4D32-A7CA-03DF91D20BB8}" srcOrd="1" destOrd="0" presId="urn:microsoft.com/office/officeart/2018/2/layout/IconVerticalSolidList"/>
    <dgm:cxn modelId="{C0E3946C-AA5C-401D-91FE-8C7871090142}" type="presParOf" srcId="{3F105E7E-0ECA-43FC-AA83-01F1C1BA8DAC}" destId="{FAA80A76-D14A-4520-B1E2-1BE6F30AF499}" srcOrd="2" destOrd="0" presId="urn:microsoft.com/office/officeart/2018/2/layout/IconVerticalSolidList"/>
    <dgm:cxn modelId="{06246EC5-1083-4A12-8FEA-5F31850DCA04}" type="presParOf" srcId="{3F105E7E-0ECA-43FC-AA83-01F1C1BA8DAC}" destId="{E14C43AA-C56E-4BAA-9832-932AF0235054}"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4FA678-85EF-49FF-AD79-9F5F13E6C65C}">
      <dsp:nvSpPr>
        <dsp:cNvPr id="0" name=""/>
        <dsp:cNvSpPr/>
      </dsp:nvSpPr>
      <dsp:spPr>
        <a:xfrm>
          <a:off x="0" y="531"/>
          <a:ext cx="10515600" cy="1242935"/>
        </a:xfrm>
        <a:prstGeom prst="roundRect">
          <a:avLst>
            <a:gd name="adj" fmla="val 10000"/>
          </a:avLst>
        </a:prstGeom>
        <a:solidFill>
          <a:schemeClr val="bg2"/>
        </a:solidFill>
        <a:ln>
          <a:noFill/>
        </a:ln>
        <a:effectLst/>
      </dsp:spPr>
      <dsp:style>
        <a:lnRef idx="0">
          <a:scrgbClr r="0" g="0" b="0"/>
        </a:lnRef>
        <a:fillRef idx="1">
          <a:scrgbClr r="0" g="0" b="0"/>
        </a:fillRef>
        <a:effectRef idx="0">
          <a:scrgbClr r="0" g="0" b="0"/>
        </a:effectRef>
        <a:fontRef idx="minor"/>
      </dsp:style>
    </dsp:sp>
    <dsp:sp modelId="{17727AFE-E4BD-406A-B335-C2B150406D10}">
      <dsp:nvSpPr>
        <dsp:cNvPr id="0" name=""/>
        <dsp:cNvSpPr/>
      </dsp:nvSpPr>
      <dsp:spPr>
        <a:xfrm>
          <a:off x="375988" y="280191"/>
          <a:ext cx="683614" cy="6836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E6331F6-B4D1-4D38-B451-7F09F783A4D6}">
      <dsp:nvSpPr>
        <dsp:cNvPr id="0" name=""/>
        <dsp:cNvSpPr/>
      </dsp:nvSpPr>
      <dsp:spPr>
        <a:xfrm>
          <a:off x="1435590" y="53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111250">
            <a:lnSpc>
              <a:spcPct val="100000"/>
            </a:lnSpc>
            <a:spcBef>
              <a:spcPct val="0"/>
            </a:spcBef>
            <a:spcAft>
              <a:spcPct val="35000"/>
            </a:spcAft>
            <a:buNone/>
          </a:pPr>
          <a:r>
            <a:rPr lang="en-US" sz="2500" kern="1200"/>
            <a:t>Best Practices</a:t>
          </a:r>
        </a:p>
      </dsp:txBody>
      <dsp:txXfrm>
        <a:off x="1435590" y="531"/>
        <a:ext cx="9080009" cy="1242935"/>
      </dsp:txXfrm>
    </dsp:sp>
    <dsp:sp modelId="{906A547E-DAD8-49F5-94EF-C8B7E69B687F}">
      <dsp:nvSpPr>
        <dsp:cNvPr id="0" name=""/>
        <dsp:cNvSpPr/>
      </dsp:nvSpPr>
      <dsp:spPr>
        <a:xfrm>
          <a:off x="0" y="1554201"/>
          <a:ext cx="10515600" cy="1242935"/>
        </a:xfrm>
        <a:prstGeom prst="roundRect">
          <a:avLst>
            <a:gd name="adj" fmla="val 10000"/>
          </a:avLst>
        </a:prstGeom>
        <a:solidFill>
          <a:schemeClr val="bg2"/>
        </a:solidFill>
        <a:ln>
          <a:noFill/>
        </a:ln>
        <a:effectLst/>
      </dsp:spPr>
      <dsp:style>
        <a:lnRef idx="0">
          <a:scrgbClr r="0" g="0" b="0"/>
        </a:lnRef>
        <a:fillRef idx="1">
          <a:scrgbClr r="0" g="0" b="0"/>
        </a:fillRef>
        <a:effectRef idx="0">
          <a:scrgbClr r="0" g="0" b="0"/>
        </a:effectRef>
        <a:fontRef idx="minor"/>
      </dsp:style>
    </dsp:sp>
    <dsp:sp modelId="{1C4CF5CC-9CCC-4C2C-8CE0-6BA326238192}">
      <dsp:nvSpPr>
        <dsp:cNvPr id="0" name=""/>
        <dsp:cNvSpPr/>
      </dsp:nvSpPr>
      <dsp:spPr>
        <a:xfrm>
          <a:off x="375988" y="1833861"/>
          <a:ext cx="683614" cy="6836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6A35ECE-E3AC-43C3-A648-BC1EE2165BBD}">
      <dsp:nvSpPr>
        <dsp:cNvPr id="0" name=""/>
        <dsp:cNvSpPr/>
      </dsp:nvSpPr>
      <dsp:spPr>
        <a:xfrm>
          <a:off x="1435590" y="155420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111250">
            <a:lnSpc>
              <a:spcPct val="100000"/>
            </a:lnSpc>
            <a:spcBef>
              <a:spcPct val="0"/>
            </a:spcBef>
            <a:spcAft>
              <a:spcPct val="35000"/>
            </a:spcAft>
            <a:buNone/>
          </a:pPr>
          <a:r>
            <a:rPr lang="en-US" sz="2500" kern="1200" dirty="0"/>
            <a:t>Develop sound grant internal controls and grant policies</a:t>
          </a:r>
        </a:p>
      </dsp:txBody>
      <dsp:txXfrm>
        <a:off x="1435590" y="1554201"/>
        <a:ext cx="9080009" cy="1242935"/>
      </dsp:txXfrm>
    </dsp:sp>
    <dsp:sp modelId="{97E7BB29-2C2A-4A29-829F-65192E0ACE4F}">
      <dsp:nvSpPr>
        <dsp:cNvPr id="0" name=""/>
        <dsp:cNvSpPr/>
      </dsp:nvSpPr>
      <dsp:spPr>
        <a:xfrm>
          <a:off x="0" y="3107870"/>
          <a:ext cx="10515600" cy="1242935"/>
        </a:xfrm>
        <a:prstGeom prst="roundRect">
          <a:avLst>
            <a:gd name="adj" fmla="val 10000"/>
          </a:avLst>
        </a:prstGeom>
        <a:solidFill>
          <a:schemeClr val="bg2"/>
        </a:solidFill>
        <a:ln>
          <a:noFill/>
        </a:ln>
        <a:effectLst/>
      </dsp:spPr>
      <dsp:style>
        <a:lnRef idx="0">
          <a:scrgbClr r="0" g="0" b="0"/>
        </a:lnRef>
        <a:fillRef idx="1">
          <a:scrgbClr r="0" g="0" b="0"/>
        </a:fillRef>
        <a:effectRef idx="0">
          <a:scrgbClr r="0" g="0" b="0"/>
        </a:effectRef>
        <a:fontRef idx="minor"/>
      </dsp:style>
    </dsp:sp>
    <dsp:sp modelId="{BA1A4F2E-DE7F-4D32-A7CA-03DF91D20BB8}">
      <dsp:nvSpPr>
        <dsp:cNvPr id="0" name=""/>
        <dsp:cNvSpPr/>
      </dsp:nvSpPr>
      <dsp:spPr>
        <a:xfrm>
          <a:off x="375988" y="3387531"/>
          <a:ext cx="683614" cy="6836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4C43AA-C56E-4BAA-9832-932AF0235054}">
      <dsp:nvSpPr>
        <dsp:cNvPr id="0" name=""/>
        <dsp:cNvSpPr/>
      </dsp:nvSpPr>
      <dsp:spPr>
        <a:xfrm>
          <a:off x="1435590" y="3107870"/>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111250">
            <a:lnSpc>
              <a:spcPct val="100000"/>
            </a:lnSpc>
            <a:spcBef>
              <a:spcPct val="0"/>
            </a:spcBef>
            <a:spcAft>
              <a:spcPct val="35000"/>
            </a:spcAft>
            <a:buNone/>
          </a:pPr>
          <a:r>
            <a:rPr lang="en-US" sz="2500" kern="1200"/>
            <a:t>Single audits</a:t>
          </a:r>
        </a:p>
      </dsp:txBody>
      <dsp:txXfrm>
        <a:off x="1435590" y="3107870"/>
        <a:ext cx="9080009" cy="1242935"/>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455C1D-3157-4784-B631-2800FE53E3A2}" type="datetimeFigureOut">
              <a:rPr lang="en-US" smtClean="0"/>
              <a:t>10/17/2023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8E45E5-151C-487F-979D-9A3ED0C49727}" type="slidenum">
              <a:rPr lang="en-US" smtClean="0"/>
              <a:t>‹#›</a:t>
            </a:fld>
            <a:endParaRPr lang="en-US"/>
          </a:p>
        </p:txBody>
      </p:sp>
    </p:spTree>
    <p:extLst>
      <p:ext uri="{BB962C8B-B14F-4D97-AF65-F5344CB8AC3E}">
        <p14:creationId xmlns:p14="http://schemas.microsoft.com/office/powerpoint/2010/main" val="1948549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795C6-9084-4841-9101-2C7FBE9D0D0D}"/>
              </a:ext>
            </a:extLst>
          </p:cNvPr>
          <p:cNvSpPr>
            <a:spLocks noGrp="1"/>
          </p:cNvSpPr>
          <p:nvPr>
            <p:ph type="ctrTitle"/>
          </p:nvPr>
        </p:nvSpPr>
        <p:spPr>
          <a:xfrm>
            <a:off x="522513" y="2194560"/>
            <a:ext cx="11138263" cy="1942012"/>
          </a:xfrm>
        </p:spPr>
        <p:txBody>
          <a:bodyPr anchor="b">
            <a:normAutofit/>
          </a:bodyPr>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2CF78BF4-DA46-4CE3-B705-A80DA1789249}"/>
              </a:ext>
            </a:extLst>
          </p:cNvPr>
          <p:cNvSpPr>
            <a:spLocks noGrp="1"/>
          </p:cNvSpPr>
          <p:nvPr>
            <p:ph type="subTitle" idx="1"/>
          </p:nvPr>
        </p:nvSpPr>
        <p:spPr>
          <a:xfrm>
            <a:off x="522513" y="4136572"/>
            <a:ext cx="11138263" cy="1663337"/>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27842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A53B1-2FB5-4658-95CE-B09C1B11959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4C4EAC3-28E5-4CBB-9E6F-8F80E8D2917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7">
            <a:extLst>
              <a:ext uri="{FF2B5EF4-FFF2-40B4-BE49-F238E27FC236}">
                <a16:creationId xmlns:a16="http://schemas.microsoft.com/office/drawing/2014/main" id="{5891330E-1C07-4539-A9BE-C79BEE7B83DB}"/>
              </a:ext>
            </a:extLst>
          </p:cNvPr>
          <p:cNvSpPr>
            <a:spLocks noGrp="1"/>
          </p:cNvSpPr>
          <p:nvPr>
            <p:ph type="sldNum" sz="quarter" idx="10"/>
          </p:nvPr>
        </p:nvSpPr>
        <p:spPr/>
        <p:txBody>
          <a:bodyPr/>
          <a:lstStyle/>
          <a:p>
            <a:fld id="{80A4461D-0231-4971-ADCE-80D604C2A670}" type="slidenum">
              <a:rPr lang="en-US" smtClean="0"/>
              <a:pPr/>
              <a:t>‹#›</a:t>
            </a:fld>
            <a:endParaRPr lang="en-US" dirty="0"/>
          </a:p>
        </p:txBody>
      </p:sp>
    </p:spTree>
    <p:extLst>
      <p:ext uri="{BB962C8B-B14F-4D97-AF65-F5344CB8AC3E}">
        <p14:creationId xmlns:p14="http://schemas.microsoft.com/office/powerpoint/2010/main" val="4106996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0E5A8FD-BB98-43C3-BAD6-0B0132F6F4A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300" y="2285"/>
            <a:ext cx="12185399" cy="6853429"/>
          </a:xfrm>
          <a:prstGeom prst="rect">
            <a:avLst/>
          </a:prstGeom>
        </p:spPr>
      </p:pic>
      <p:sp>
        <p:nvSpPr>
          <p:cNvPr id="8" name="Title 1">
            <a:extLst>
              <a:ext uri="{FF2B5EF4-FFF2-40B4-BE49-F238E27FC236}">
                <a16:creationId xmlns:a16="http://schemas.microsoft.com/office/drawing/2014/main" id="{F07E7004-ADB2-44AA-A167-63D5C9EB217B}"/>
              </a:ext>
            </a:extLst>
          </p:cNvPr>
          <p:cNvSpPr>
            <a:spLocks noGrp="1"/>
          </p:cNvSpPr>
          <p:nvPr>
            <p:ph type="ctrTitle"/>
          </p:nvPr>
        </p:nvSpPr>
        <p:spPr>
          <a:xfrm>
            <a:off x="522513" y="2194560"/>
            <a:ext cx="11138263" cy="4293326"/>
          </a:xfrm>
        </p:spPr>
        <p:txBody>
          <a:bodyPr anchor="ctr" anchorCtr="0">
            <a:normAutofit/>
          </a:bodyPr>
          <a:lstStyle>
            <a:lvl1pPr algn="ctr">
              <a:defRPr sz="6000">
                <a:solidFill>
                  <a:schemeClr val="tx1"/>
                </a:solidFill>
              </a:defRPr>
            </a:lvl1pPr>
          </a:lstStyle>
          <a:p>
            <a:r>
              <a:rPr lang="en-US" dirty="0"/>
              <a:t>Click to edit Master title style</a:t>
            </a:r>
          </a:p>
        </p:txBody>
      </p:sp>
      <p:sp>
        <p:nvSpPr>
          <p:cNvPr id="4" name="Slide Number Placeholder 7">
            <a:extLst>
              <a:ext uri="{FF2B5EF4-FFF2-40B4-BE49-F238E27FC236}">
                <a16:creationId xmlns:a16="http://schemas.microsoft.com/office/drawing/2014/main" id="{AF20DA56-B24F-481A-B03D-83A1A15F63CB}"/>
              </a:ext>
            </a:extLst>
          </p:cNvPr>
          <p:cNvSpPr>
            <a:spLocks noGrp="1"/>
          </p:cNvSpPr>
          <p:nvPr>
            <p:ph type="sldNum" sz="quarter" idx="10"/>
          </p:nvPr>
        </p:nvSpPr>
        <p:spPr>
          <a:xfrm>
            <a:off x="5818414" y="6176963"/>
            <a:ext cx="555171" cy="317499"/>
          </a:xfrm>
        </p:spPr>
        <p:txBody>
          <a:bodyPr/>
          <a:lstStyle/>
          <a:p>
            <a:fld id="{80A4461D-0231-4971-ADCE-80D604C2A670}" type="slidenum">
              <a:rPr lang="en-US" smtClean="0"/>
              <a:pPr/>
              <a:t>‹#›</a:t>
            </a:fld>
            <a:endParaRPr lang="en-US" dirty="0"/>
          </a:p>
        </p:txBody>
      </p:sp>
    </p:spTree>
    <p:extLst>
      <p:ext uri="{BB962C8B-B14F-4D97-AF65-F5344CB8AC3E}">
        <p14:creationId xmlns:p14="http://schemas.microsoft.com/office/powerpoint/2010/main" val="1458800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09BF9-6CDA-49A3-9D64-26954B9960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9AA78D9-734D-4862-8708-5EF9DB9704C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5903E63-9493-4FA4-8841-D6F01B3F325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7">
            <a:extLst>
              <a:ext uri="{FF2B5EF4-FFF2-40B4-BE49-F238E27FC236}">
                <a16:creationId xmlns:a16="http://schemas.microsoft.com/office/drawing/2014/main" id="{7270776C-966F-4367-87C6-963DE09C96A6}"/>
              </a:ext>
            </a:extLst>
          </p:cNvPr>
          <p:cNvSpPr>
            <a:spLocks noGrp="1"/>
          </p:cNvSpPr>
          <p:nvPr>
            <p:ph type="sldNum" sz="quarter" idx="10"/>
          </p:nvPr>
        </p:nvSpPr>
        <p:spPr/>
        <p:txBody>
          <a:bodyPr/>
          <a:lstStyle/>
          <a:p>
            <a:fld id="{80A4461D-0231-4971-ADCE-80D604C2A670}" type="slidenum">
              <a:rPr lang="en-US" smtClean="0"/>
              <a:pPr/>
              <a:t>‹#›</a:t>
            </a:fld>
            <a:endParaRPr lang="en-US" dirty="0"/>
          </a:p>
        </p:txBody>
      </p:sp>
    </p:spTree>
    <p:extLst>
      <p:ext uri="{BB962C8B-B14F-4D97-AF65-F5344CB8AC3E}">
        <p14:creationId xmlns:p14="http://schemas.microsoft.com/office/powerpoint/2010/main" val="867783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E9265-CFA0-4AA4-A59A-B871A27B104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72E871A-4FDF-4C76-810C-C42FD904C4E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FC7E402-C947-4652-9E53-32BB30AD2A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50161A1-2B38-4582-A2C2-8CE0C99D63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CAD610B-9017-44C8-A8A9-BDE07646119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9">
            <a:extLst>
              <a:ext uri="{FF2B5EF4-FFF2-40B4-BE49-F238E27FC236}">
                <a16:creationId xmlns:a16="http://schemas.microsoft.com/office/drawing/2014/main" id="{1FABC87D-D8FE-4AD4-802B-F1B80510A501}"/>
              </a:ext>
            </a:extLst>
          </p:cNvPr>
          <p:cNvSpPr>
            <a:spLocks noGrp="1"/>
          </p:cNvSpPr>
          <p:nvPr>
            <p:ph type="sldNum" sz="quarter" idx="10"/>
          </p:nvPr>
        </p:nvSpPr>
        <p:spPr/>
        <p:txBody>
          <a:bodyPr/>
          <a:lstStyle/>
          <a:p>
            <a:fld id="{80A4461D-0231-4971-ADCE-80D604C2A670}" type="slidenum">
              <a:rPr lang="en-US" smtClean="0"/>
              <a:pPr/>
              <a:t>‹#›</a:t>
            </a:fld>
            <a:endParaRPr lang="en-US" dirty="0"/>
          </a:p>
        </p:txBody>
      </p:sp>
    </p:spTree>
    <p:extLst>
      <p:ext uri="{BB962C8B-B14F-4D97-AF65-F5344CB8AC3E}">
        <p14:creationId xmlns:p14="http://schemas.microsoft.com/office/powerpoint/2010/main" val="3817671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8C3D6-E6CE-4E66-88BE-B0FB8F5B0A75}"/>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2A26C51A-0401-4AD4-BD80-976102A77049}"/>
              </a:ext>
            </a:extLst>
          </p:cNvPr>
          <p:cNvSpPr>
            <a:spLocks noGrp="1"/>
          </p:cNvSpPr>
          <p:nvPr>
            <p:ph type="sldNum" sz="quarter" idx="10"/>
          </p:nvPr>
        </p:nvSpPr>
        <p:spPr/>
        <p:txBody>
          <a:bodyPr/>
          <a:lstStyle/>
          <a:p>
            <a:fld id="{80A4461D-0231-4971-ADCE-80D604C2A670}" type="slidenum">
              <a:rPr lang="en-US" smtClean="0"/>
              <a:pPr/>
              <a:t>‹#›</a:t>
            </a:fld>
            <a:endParaRPr lang="en-US" dirty="0"/>
          </a:p>
        </p:txBody>
      </p:sp>
      <p:sp>
        <p:nvSpPr>
          <p:cNvPr id="7" name="Chart Placeholder 6">
            <a:extLst>
              <a:ext uri="{FF2B5EF4-FFF2-40B4-BE49-F238E27FC236}">
                <a16:creationId xmlns:a16="http://schemas.microsoft.com/office/drawing/2014/main" id="{12D3E8DB-64F8-49EA-B9D2-69A453388233}"/>
              </a:ext>
            </a:extLst>
          </p:cNvPr>
          <p:cNvSpPr>
            <a:spLocks noGrp="1"/>
          </p:cNvSpPr>
          <p:nvPr>
            <p:ph type="chart" sz="quarter" idx="11"/>
          </p:nvPr>
        </p:nvSpPr>
        <p:spPr>
          <a:xfrm>
            <a:off x="838200" y="1828800"/>
            <a:ext cx="10515600" cy="4211638"/>
          </a:xfrm>
        </p:spPr>
        <p:txBody>
          <a:bodyPr/>
          <a:lstStyle/>
          <a:p>
            <a:endParaRPr lang="en-US"/>
          </a:p>
        </p:txBody>
      </p:sp>
    </p:spTree>
    <p:extLst>
      <p:ext uri="{BB962C8B-B14F-4D97-AF65-F5344CB8AC3E}">
        <p14:creationId xmlns:p14="http://schemas.microsoft.com/office/powerpoint/2010/main" val="163837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C11BEED-A59B-47FB-BD7A-F252EC7CE7E0}"/>
              </a:ext>
            </a:extLst>
          </p:cNvPr>
          <p:cNvSpPr>
            <a:spLocks noGrp="1"/>
          </p:cNvSpPr>
          <p:nvPr>
            <p:ph type="sldNum" sz="quarter" idx="10"/>
          </p:nvPr>
        </p:nvSpPr>
        <p:spPr/>
        <p:txBody>
          <a:bodyPr/>
          <a:lstStyle/>
          <a:p>
            <a:fld id="{80A4461D-0231-4971-ADCE-80D604C2A670}" type="slidenum">
              <a:rPr lang="en-US" smtClean="0"/>
              <a:pPr/>
              <a:t>‹#›</a:t>
            </a:fld>
            <a:endParaRPr lang="en-US" dirty="0"/>
          </a:p>
        </p:txBody>
      </p:sp>
      <p:sp>
        <p:nvSpPr>
          <p:cNvPr id="3" name="Content Placeholder 2">
            <a:extLst>
              <a:ext uri="{FF2B5EF4-FFF2-40B4-BE49-F238E27FC236}">
                <a16:creationId xmlns:a16="http://schemas.microsoft.com/office/drawing/2014/main" id="{96643037-AC87-41DA-8725-1ACEECCB92AF}"/>
              </a:ext>
            </a:extLst>
          </p:cNvPr>
          <p:cNvSpPr>
            <a:spLocks noGrp="1"/>
          </p:cNvSpPr>
          <p:nvPr>
            <p:ph sz="quarter" idx="11"/>
          </p:nvPr>
        </p:nvSpPr>
        <p:spPr>
          <a:xfrm>
            <a:off x="601663" y="1841500"/>
            <a:ext cx="10623550" cy="4198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1">
            <a:extLst>
              <a:ext uri="{FF2B5EF4-FFF2-40B4-BE49-F238E27FC236}">
                <a16:creationId xmlns:a16="http://schemas.microsoft.com/office/drawing/2014/main" id="{20DE0D29-EEBA-4663-A694-D5BB34925361}"/>
              </a:ext>
            </a:extLst>
          </p:cNvPr>
          <p:cNvSpPr>
            <a:spLocks noGrp="1"/>
          </p:cNvSpPr>
          <p:nvPr>
            <p:ph type="title"/>
          </p:nvPr>
        </p:nvSpPr>
        <p:spPr>
          <a:xfrm>
            <a:off x="838200" y="365125"/>
            <a:ext cx="10515600" cy="1325563"/>
          </a:xfrm>
        </p:spPr>
        <p:txBody>
          <a:bodyPr/>
          <a:lstStyle/>
          <a:p>
            <a:r>
              <a:rPr lang="en-US"/>
              <a:t>Click to edit Master title style</a:t>
            </a:r>
          </a:p>
        </p:txBody>
      </p:sp>
    </p:spTree>
    <p:extLst>
      <p:ext uri="{BB962C8B-B14F-4D97-AF65-F5344CB8AC3E}">
        <p14:creationId xmlns:p14="http://schemas.microsoft.com/office/powerpoint/2010/main" val="1072875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63865C-F607-44C6-9344-33BC91EDF1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7445BAD5-365A-4D98-8541-83A91D90A8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B50AA969-2C53-4759-B8FE-46F4BEB191B3}"/>
              </a:ext>
            </a:extLst>
          </p:cNvPr>
          <p:cNvSpPr>
            <a:spLocks noGrp="1"/>
          </p:cNvSpPr>
          <p:nvPr>
            <p:ph type="sldNum" sz="quarter" idx="4"/>
          </p:nvPr>
        </p:nvSpPr>
        <p:spPr>
          <a:xfrm>
            <a:off x="5818414" y="6176963"/>
            <a:ext cx="555171" cy="317499"/>
          </a:xfrm>
          <a:prstGeom prst="rect">
            <a:avLst/>
          </a:prstGeom>
        </p:spPr>
        <p:txBody>
          <a:bodyPr vert="horz" lIns="91440" tIns="45720" rIns="91440" bIns="45720" rtlCol="0" anchor="ctr"/>
          <a:lstStyle>
            <a:lvl1pPr algn="ctr">
              <a:defRPr sz="1200">
                <a:solidFill>
                  <a:schemeClr val="tx1">
                    <a:tint val="75000"/>
                  </a:schemeClr>
                </a:solidFill>
              </a:defRPr>
            </a:lvl1pPr>
          </a:lstStyle>
          <a:p>
            <a:fld id="{80A4461D-0231-4971-ADCE-80D604C2A670}" type="slidenum">
              <a:rPr lang="en-US" smtClean="0"/>
              <a:pPr/>
              <a:t>‹#›</a:t>
            </a:fld>
            <a:endParaRPr lang="en-US" dirty="0"/>
          </a:p>
        </p:txBody>
      </p:sp>
    </p:spTree>
    <p:extLst>
      <p:ext uri="{BB962C8B-B14F-4D97-AF65-F5344CB8AC3E}">
        <p14:creationId xmlns:p14="http://schemas.microsoft.com/office/powerpoint/2010/main" val="12081155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ftr="0" dt="0"/>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cfo.gov/cofar/" TargetMode="External"/><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jwilkey@lauterbachamen.com" TargetMode="External"/><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99000"/>
            <a:lum/>
          </a:blip>
          <a:srcRect/>
          <a:stretch>
            <a:fillRect/>
          </a:stretch>
        </a:blip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0C828EB-C415-4126-AC92-53BCBC6B94F8}"/>
              </a:ext>
            </a:extLst>
          </p:cNvPr>
          <p:cNvSpPr>
            <a:spLocks noGrp="1"/>
          </p:cNvSpPr>
          <p:nvPr>
            <p:ph type="ctrTitle"/>
          </p:nvPr>
        </p:nvSpPr>
        <p:spPr/>
        <p:txBody>
          <a:bodyPr/>
          <a:lstStyle/>
          <a:p>
            <a:r>
              <a:rPr lang="en-US" dirty="0"/>
              <a:t>Grants</a:t>
            </a:r>
          </a:p>
        </p:txBody>
      </p:sp>
      <p:sp>
        <p:nvSpPr>
          <p:cNvPr id="7" name="Subtitle 6">
            <a:extLst>
              <a:ext uri="{FF2B5EF4-FFF2-40B4-BE49-F238E27FC236}">
                <a16:creationId xmlns:a16="http://schemas.microsoft.com/office/drawing/2014/main" id="{B2011CA1-BFB3-4A8F-ACCD-2A738951D314}"/>
              </a:ext>
            </a:extLst>
          </p:cNvPr>
          <p:cNvSpPr>
            <a:spLocks noGrp="1"/>
          </p:cNvSpPr>
          <p:nvPr>
            <p:ph type="subTitle" idx="1"/>
          </p:nvPr>
        </p:nvSpPr>
        <p:spPr/>
        <p:txBody>
          <a:bodyPr/>
          <a:lstStyle/>
          <a:p>
            <a:r>
              <a:rPr lang="en-US" dirty="0"/>
              <a:t>Jamie L. Wilkey, Partner</a:t>
            </a:r>
          </a:p>
        </p:txBody>
      </p:sp>
    </p:spTree>
    <p:extLst>
      <p:ext uri="{BB962C8B-B14F-4D97-AF65-F5344CB8AC3E}">
        <p14:creationId xmlns:p14="http://schemas.microsoft.com/office/powerpoint/2010/main" val="10735094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F6328-07FA-AF98-04FF-A132B5B75809}"/>
              </a:ext>
            </a:extLst>
          </p:cNvPr>
          <p:cNvSpPr>
            <a:spLocks noGrp="1"/>
          </p:cNvSpPr>
          <p:nvPr>
            <p:ph type="title"/>
          </p:nvPr>
        </p:nvSpPr>
        <p:spPr/>
        <p:txBody>
          <a:bodyPr/>
          <a:lstStyle/>
          <a:p>
            <a:r>
              <a:rPr lang="en-US" sz="4400" dirty="0">
                <a:solidFill>
                  <a:schemeClr val="bg1"/>
                </a:solidFill>
              </a:rPr>
              <a:t>Grant Setup - Settings</a:t>
            </a:r>
            <a:endParaRPr lang="en-US" dirty="0"/>
          </a:p>
        </p:txBody>
      </p:sp>
      <p:sp>
        <p:nvSpPr>
          <p:cNvPr id="3" name="Content Placeholder 2">
            <a:extLst>
              <a:ext uri="{FF2B5EF4-FFF2-40B4-BE49-F238E27FC236}">
                <a16:creationId xmlns:a16="http://schemas.microsoft.com/office/drawing/2014/main" id="{F35A50B3-3C85-EEF1-175D-F09F8E56ABD5}"/>
              </a:ext>
            </a:extLst>
          </p:cNvPr>
          <p:cNvSpPr>
            <a:spLocks noGrp="1"/>
          </p:cNvSpPr>
          <p:nvPr>
            <p:ph idx="1"/>
          </p:nvPr>
        </p:nvSpPr>
        <p:spPr>
          <a:xfrm>
            <a:off x="838200" y="1825625"/>
            <a:ext cx="7150768" cy="2746375"/>
          </a:xfrm>
        </p:spPr>
        <p:txBody>
          <a:bodyPr/>
          <a:lstStyle/>
          <a:p>
            <a:pPr marL="0" indent="0"/>
            <a:r>
              <a:rPr lang="en-US" sz="2400" dirty="0"/>
              <a:t> This tab will allow you to enter basic grant details</a:t>
            </a:r>
          </a:p>
          <a:p>
            <a:pPr>
              <a:buFont typeface="Arial" panose="020B0604020202020204" pitchFamily="34" charset="0"/>
              <a:buChar char="•"/>
            </a:pPr>
            <a:r>
              <a:rPr lang="en-US" sz="2400" dirty="0"/>
              <a:t>Grant Type</a:t>
            </a:r>
          </a:p>
          <a:p>
            <a:pPr>
              <a:buFont typeface="Arial" panose="020B0604020202020204" pitchFamily="34" charset="0"/>
              <a:buChar char="•"/>
            </a:pPr>
            <a:r>
              <a:rPr lang="en-US" sz="2400" dirty="0"/>
              <a:t>ALN (Assistance Listing Number)</a:t>
            </a:r>
          </a:p>
          <a:p>
            <a:pPr>
              <a:buFont typeface="Arial" panose="020B0604020202020204" pitchFamily="34" charset="0"/>
              <a:buChar char="•"/>
            </a:pPr>
            <a:r>
              <a:rPr lang="en-US" sz="2400" dirty="0"/>
              <a:t>CFSA (Catalog of State Financial Assistance)</a:t>
            </a:r>
          </a:p>
          <a:p>
            <a:pPr>
              <a:buFont typeface="Arial" panose="020B0604020202020204" pitchFamily="34" charset="0"/>
              <a:buChar char="•"/>
            </a:pPr>
            <a:r>
              <a:rPr lang="en-US" sz="2400" dirty="0"/>
              <a:t>Applicable dates</a:t>
            </a:r>
          </a:p>
          <a:p>
            <a:pPr>
              <a:buFont typeface="Arial" panose="020B0604020202020204" pitchFamily="34" charset="0"/>
              <a:buChar char="•"/>
            </a:pPr>
            <a:r>
              <a:rPr lang="en-US" sz="2400" dirty="0"/>
              <a:t>Grant Number</a:t>
            </a:r>
          </a:p>
          <a:p>
            <a:endParaRPr lang="en-US" dirty="0"/>
          </a:p>
        </p:txBody>
      </p:sp>
      <p:sp>
        <p:nvSpPr>
          <p:cNvPr id="4" name="Slide Number Placeholder 3">
            <a:extLst>
              <a:ext uri="{FF2B5EF4-FFF2-40B4-BE49-F238E27FC236}">
                <a16:creationId xmlns:a16="http://schemas.microsoft.com/office/drawing/2014/main" id="{4E544B9A-3AFF-0A67-B947-97DEEF59D09A}"/>
              </a:ext>
            </a:extLst>
          </p:cNvPr>
          <p:cNvSpPr>
            <a:spLocks noGrp="1"/>
          </p:cNvSpPr>
          <p:nvPr>
            <p:ph type="sldNum" sz="quarter" idx="10"/>
          </p:nvPr>
        </p:nvSpPr>
        <p:spPr/>
        <p:txBody>
          <a:bodyPr/>
          <a:lstStyle/>
          <a:p>
            <a:fld id="{80A4461D-0231-4971-ADCE-80D604C2A670}" type="slidenum">
              <a:rPr lang="en-US" smtClean="0"/>
              <a:pPr/>
              <a:t>10</a:t>
            </a:fld>
            <a:endParaRPr lang="en-US" dirty="0"/>
          </a:p>
        </p:txBody>
      </p:sp>
      <p:pic>
        <p:nvPicPr>
          <p:cNvPr id="6" name="Picture 5">
            <a:extLst>
              <a:ext uri="{FF2B5EF4-FFF2-40B4-BE49-F238E27FC236}">
                <a16:creationId xmlns:a16="http://schemas.microsoft.com/office/drawing/2014/main" id="{6B47C57D-EA0B-081E-D6F6-FC1C5BADAF3E}"/>
              </a:ext>
            </a:extLst>
          </p:cNvPr>
          <p:cNvPicPr>
            <a:picLocks noChangeAspect="1"/>
          </p:cNvPicPr>
          <p:nvPr/>
        </p:nvPicPr>
        <p:blipFill>
          <a:blip r:embed="rId2"/>
          <a:stretch>
            <a:fillRect/>
          </a:stretch>
        </p:blipFill>
        <p:spPr>
          <a:xfrm>
            <a:off x="838200" y="4465023"/>
            <a:ext cx="7776411" cy="2296725"/>
          </a:xfrm>
          <a:prstGeom prst="rect">
            <a:avLst/>
          </a:prstGeom>
        </p:spPr>
      </p:pic>
      <p:pic>
        <p:nvPicPr>
          <p:cNvPr id="7" name="Picture 6">
            <a:extLst>
              <a:ext uri="{FF2B5EF4-FFF2-40B4-BE49-F238E27FC236}">
                <a16:creationId xmlns:a16="http://schemas.microsoft.com/office/drawing/2014/main" id="{1928EF21-74E1-C606-B0AB-F6D264AC095F}"/>
              </a:ext>
            </a:extLst>
          </p:cNvPr>
          <p:cNvPicPr>
            <a:picLocks noChangeAspect="1"/>
          </p:cNvPicPr>
          <p:nvPr/>
        </p:nvPicPr>
        <p:blipFill>
          <a:blip r:embed="rId3"/>
          <a:stretch>
            <a:fillRect/>
          </a:stretch>
        </p:blipFill>
        <p:spPr>
          <a:xfrm>
            <a:off x="7541825" y="1645432"/>
            <a:ext cx="4441627" cy="3120221"/>
          </a:xfrm>
          <a:prstGeom prst="rect">
            <a:avLst/>
          </a:prstGeom>
        </p:spPr>
      </p:pic>
    </p:spTree>
    <p:extLst>
      <p:ext uri="{BB962C8B-B14F-4D97-AF65-F5344CB8AC3E}">
        <p14:creationId xmlns:p14="http://schemas.microsoft.com/office/powerpoint/2010/main" val="505612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0C46A-6F78-3FD9-7EAC-6256008D416B}"/>
              </a:ext>
            </a:extLst>
          </p:cNvPr>
          <p:cNvSpPr>
            <a:spLocks noGrp="1"/>
          </p:cNvSpPr>
          <p:nvPr>
            <p:ph type="title"/>
          </p:nvPr>
        </p:nvSpPr>
        <p:spPr/>
        <p:txBody>
          <a:bodyPr/>
          <a:lstStyle/>
          <a:p>
            <a:r>
              <a:rPr lang="en-US" sz="4400" dirty="0">
                <a:solidFill>
                  <a:schemeClr val="bg1"/>
                </a:solidFill>
              </a:rPr>
              <a:t>Grant Setup – GL Number</a:t>
            </a:r>
            <a:endParaRPr lang="en-US" dirty="0"/>
          </a:p>
        </p:txBody>
      </p:sp>
      <p:sp>
        <p:nvSpPr>
          <p:cNvPr id="3" name="Content Placeholder 2">
            <a:extLst>
              <a:ext uri="{FF2B5EF4-FFF2-40B4-BE49-F238E27FC236}">
                <a16:creationId xmlns:a16="http://schemas.microsoft.com/office/drawing/2014/main" id="{389BAF1B-6B33-4345-F8BE-CC29401239C2}"/>
              </a:ext>
            </a:extLst>
          </p:cNvPr>
          <p:cNvSpPr>
            <a:spLocks noGrp="1"/>
          </p:cNvSpPr>
          <p:nvPr>
            <p:ph idx="1"/>
          </p:nvPr>
        </p:nvSpPr>
        <p:spPr>
          <a:xfrm>
            <a:off x="838200" y="1825625"/>
            <a:ext cx="6172200" cy="2200943"/>
          </a:xfrm>
        </p:spPr>
        <p:txBody>
          <a:bodyPr/>
          <a:lstStyle/>
          <a:p>
            <a:pPr>
              <a:buFont typeface="Arial" panose="020B0604020202020204" pitchFamily="34" charset="0"/>
              <a:buChar char="•"/>
            </a:pPr>
            <a:r>
              <a:rPr lang="en-US" dirty="0"/>
              <a:t>This is where you associate what GL numbers apply to the grant</a:t>
            </a:r>
          </a:p>
          <a:p>
            <a:pPr>
              <a:buFont typeface="Arial" panose="020B0604020202020204" pitchFamily="34" charset="0"/>
              <a:buChar char="•"/>
            </a:pPr>
            <a:r>
              <a:rPr lang="en-US" dirty="0"/>
              <a:t>Projects can be </a:t>
            </a:r>
          </a:p>
          <a:p>
            <a:pPr marL="0" indent="0">
              <a:buNone/>
            </a:pPr>
            <a:r>
              <a:rPr lang="en-US" dirty="0"/>
              <a:t>associated with grants</a:t>
            </a:r>
          </a:p>
          <a:p>
            <a:endParaRPr lang="en-US" dirty="0"/>
          </a:p>
        </p:txBody>
      </p:sp>
      <p:sp>
        <p:nvSpPr>
          <p:cNvPr id="4" name="Slide Number Placeholder 3">
            <a:extLst>
              <a:ext uri="{FF2B5EF4-FFF2-40B4-BE49-F238E27FC236}">
                <a16:creationId xmlns:a16="http://schemas.microsoft.com/office/drawing/2014/main" id="{9681D6E4-6CA5-6E6E-5B90-D4B4B1E16669}"/>
              </a:ext>
            </a:extLst>
          </p:cNvPr>
          <p:cNvSpPr>
            <a:spLocks noGrp="1"/>
          </p:cNvSpPr>
          <p:nvPr>
            <p:ph type="sldNum" sz="quarter" idx="10"/>
          </p:nvPr>
        </p:nvSpPr>
        <p:spPr/>
        <p:txBody>
          <a:bodyPr/>
          <a:lstStyle/>
          <a:p>
            <a:fld id="{80A4461D-0231-4971-ADCE-80D604C2A670}" type="slidenum">
              <a:rPr lang="en-US" smtClean="0"/>
              <a:pPr/>
              <a:t>11</a:t>
            </a:fld>
            <a:endParaRPr lang="en-US" dirty="0"/>
          </a:p>
        </p:txBody>
      </p:sp>
      <p:pic>
        <p:nvPicPr>
          <p:cNvPr id="5" name="Picture 4">
            <a:extLst>
              <a:ext uri="{FF2B5EF4-FFF2-40B4-BE49-F238E27FC236}">
                <a16:creationId xmlns:a16="http://schemas.microsoft.com/office/drawing/2014/main" id="{B9904568-DEE4-550C-C640-8A2F69EF0A83}"/>
              </a:ext>
            </a:extLst>
          </p:cNvPr>
          <p:cNvPicPr>
            <a:picLocks noChangeAspect="1"/>
          </p:cNvPicPr>
          <p:nvPr/>
        </p:nvPicPr>
        <p:blipFill>
          <a:blip r:embed="rId2"/>
          <a:stretch>
            <a:fillRect/>
          </a:stretch>
        </p:blipFill>
        <p:spPr>
          <a:xfrm>
            <a:off x="7010400" y="1825626"/>
            <a:ext cx="4901910" cy="3403124"/>
          </a:xfrm>
          <a:prstGeom prst="rect">
            <a:avLst/>
          </a:prstGeom>
        </p:spPr>
      </p:pic>
      <p:pic>
        <p:nvPicPr>
          <p:cNvPr id="7" name="Picture 6">
            <a:extLst>
              <a:ext uri="{FF2B5EF4-FFF2-40B4-BE49-F238E27FC236}">
                <a16:creationId xmlns:a16="http://schemas.microsoft.com/office/drawing/2014/main" id="{DE97BBD8-52E4-54F2-29B8-8E8FF1FA0A32}"/>
              </a:ext>
            </a:extLst>
          </p:cNvPr>
          <p:cNvPicPr>
            <a:picLocks noChangeAspect="1"/>
          </p:cNvPicPr>
          <p:nvPr/>
        </p:nvPicPr>
        <p:blipFill>
          <a:blip r:embed="rId3"/>
          <a:stretch>
            <a:fillRect/>
          </a:stretch>
        </p:blipFill>
        <p:spPr>
          <a:xfrm>
            <a:off x="517361" y="4639144"/>
            <a:ext cx="7696200" cy="1962091"/>
          </a:xfrm>
          <a:prstGeom prst="rect">
            <a:avLst/>
          </a:prstGeom>
        </p:spPr>
      </p:pic>
    </p:spTree>
    <p:extLst>
      <p:ext uri="{BB962C8B-B14F-4D97-AF65-F5344CB8AC3E}">
        <p14:creationId xmlns:p14="http://schemas.microsoft.com/office/powerpoint/2010/main" val="1979870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C636F-0332-B0EA-043E-8E67B0D236D9}"/>
              </a:ext>
            </a:extLst>
          </p:cNvPr>
          <p:cNvSpPr>
            <a:spLocks noGrp="1"/>
          </p:cNvSpPr>
          <p:nvPr>
            <p:ph type="title"/>
          </p:nvPr>
        </p:nvSpPr>
        <p:spPr/>
        <p:txBody>
          <a:bodyPr/>
          <a:lstStyle/>
          <a:p>
            <a:r>
              <a:rPr lang="en-US" sz="4400" dirty="0">
                <a:solidFill>
                  <a:schemeClr val="bg1"/>
                </a:solidFill>
              </a:rPr>
              <a:t>Grant Setup – Budget</a:t>
            </a:r>
            <a:endParaRPr lang="en-US" dirty="0"/>
          </a:p>
        </p:txBody>
      </p:sp>
      <p:sp>
        <p:nvSpPr>
          <p:cNvPr id="3" name="Content Placeholder 2">
            <a:extLst>
              <a:ext uri="{FF2B5EF4-FFF2-40B4-BE49-F238E27FC236}">
                <a16:creationId xmlns:a16="http://schemas.microsoft.com/office/drawing/2014/main" id="{918E8767-89EE-4A4F-5F21-11F9934A379A}"/>
              </a:ext>
            </a:extLst>
          </p:cNvPr>
          <p:cNvSpPr>
            <a:spLocks noGrp="1"/>
          </p:cNvSpPr>
          <p:nvPr>
            <p:ph idx="1"/>
          </p:nvPr>
        </p:nvSpPr>
        <p:spPr>
          <a:xfrm>
            <a:off x="838200" y="1825625"/>
            <a:ext cx="10515600" cy="725070"/>
          </a:xfrm>
        </p:spPr>
        <p:txBody>
          <a:bodyPr/>
          <a:lstStyle/>
          <a:p>
            <a:r>
              <a:rPr lang="en-US" dirty="0"/>
              <a:t>This tab will allow you to enter your budget for the Grant</a:t>
            </a:r>
          </a:p>
          <a:p>
            <a:endParaRPr lang="en-US" dirty="0"/>
          </a:p>
        </p:txBody>
      </p:sp>
      <p:sp>
        <p:nvSpPr>
          <p:cNvPr id="4" name="Slide Number Placeholder 3">
            <a:extLst>
              <a:ext uri="{FF2B5EF4-FFF2-40B4-BE49-F238E27FC236}">
                <a16:creationId xmlns:a16="http://schemas.microsoft.com/office/drawing/2014/main" id="{B058BFC3-282B-4A1A-B4DB-40F600599011}"/>
              </a:ext>
            </a:extLst>
          </p:cNvPr>
          <p:cNvSpPr>
            <a:spLocks noGrp="1"/>
          </p:cNvSpPr>
          <p:nvPr>
            <p:ph type="sldNum" sz="quarter" idx="10"/>
          </p:nvPr>
        </p:nvSpPr>
        <p:spPr/>
        <p:txBody>
          <a:bodyPr/>
          <a:lstStyle/>
          <a:p>
            <a:fld id="{80A4461D-0231-4971-ADCE-80D604C2A670}" type="slidenum">
              <a:rPr lang="en-US" smtClean="0"/>
              <a:pPr/>
              <a:t>12</a:t>
            </a:fld>
            <a:endParaRPr lang="en-US" dirty="0"/>
          </a:p>
        </p:txBody>
      </p:sp>
      <p:pic>
        <p:nvPicPr>
          <p:cNvPr id="5" name="Picture 2" descr="C:\Users\CMEIRI~1.BSA\AppData\Local\Temp\SNAGHTML29b867b.PNG">
            <a:extLst>
              <a:ext uri="{FF2B5EF4-FFF2-40B4-BE49-F238E27FC236}">
                <a16:creationId xmlns:a16="http://schemas.microsoft.com/office/drawing/2014/main" id="{1A89CB04-A60A-6CED-0C38-3AAD2D1972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6225" y="2346581"/>
            <a:ext cx="5767575" cy="403449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48A8E316-094B-15AE-DAF3-9DCB897DCDC1}"/>
              </a:ext>
            </a:extLst>
          </p:cNvPr>
          <p:cNvPicPr>
            <a:picLocks noChangeAspect="1"/>
          </p:cNvPicPr>
          <p:nvPr/>
        </p:nvPicPr>
        <p:blipFill>
          <a:blip r:embed="rId3"/>
          <a:stretch>
            <a:fillRect/>
          </a:stretch>
        </p:blipFill>
        <p:spPr>
          <a:xfrm>
            <a:off x="321631" y="2346581"/>
            <a:ext cx="5116643" cy="4034496"/>
          </a:xfrm>
          <a:prstGeom prst="rect">
            <a:avLst/>
          </a:prstGeom>
        </p:spPr>
      </p:pic>
    </p:spTree>
    <p:extLst>
      <p:ext uri="{BB962C8B-B14F-4D97-AF65-F5344CB8AC3E}">
        <p14:creationId xmlns:p14="http://schemas.microsoft.com/office/powerpoint/2010/main" val="860885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AB301-721A-2812-6CF2-311114AB238F}"/>
              </a:ext>
            </a:extLst>
          </p:cNvPr>
          <p:cNvSpPr>
            <a:spLocks noGrp="1"/>
          </p:cNvSpPr>
          <p:nvPr>
            <p:ph type="title"/>
          </p:nvPr>
        </p:nvSpPr>
        <p:spPr/>
        <p:txBody>
          <a:bodyPr/>
          <a:lstStyle/>
          <a:p>
            <a:r>
              <a:rPr lang="en-US" sz="4400" dirty="0">
                <a:solidFill>
                  <a:schemeClr val="bg1"/>
                </a:solidFill>
              </a:rPr>
              <a:t>Data entry tip - .NET</a:t>
            </a:r>
            <a:endParaRPr lang="en-US" dirty="0"/>
          </a:p>
        </p:txBody>
      </p:sp>
      <p:sp>
        <p:nvSpPr>
          <p:cNvPr id="3" name="Content Placeholder 2">
            <a:extLst>
              <a:ext uri="{FF2B5EF4-FFF2-40B4-BE49-F238E27FC236}">
                <a16:creationId xmlns:a16="http://schemas.microsoft.com/office/drawing/2014/main" id="{F5444668-82FA-039C-7752-0AD9BCE999F5}"/>
              </a:ext>
            </a:extLst>
          </p:cNvPr>
          <p:cNvSpPr>
            <a:spLocks noGrp="1"/>
          </p:cNvSpPr>
          <p:nvPr>
            <p:ph idx="1"/>
          </p:nvPr>
        </p:nvSpPr>
        <p:spPr>
          <a:xfrm>
            <a:off x="838200" y="1825625"/>
            <a:ext cx="10515600" cy="1094038"/>
          </a:xfrm>
        </p:spPr>
        <p:txBody>
          <a:bodyPr/>
          <a:lstStyle/>
          <a:p>
            <a:r>
              <a:rPr lang="en-US" dirty="0"/>
              <a:t>Transaction can be entered by selecting the Project or Grant First but hitting “P” for Projects or “G” for Grants.</a:t>
            </a:r>
          </a:p>
          <a:p>
            <a:endParaRPr lang="en-US" dirty="0"/>
          </a:p>
        </p:txBody>
      </p:sp>
      <p:sp>
        <p:nvSpPr>
          <p:cNvPr id="4" name="Slide Number Placeholder 3">
            <a:extLst>
              <a:ext uri="{FF2B5EF4-FFF2-40B4-BE49-F238E27FC236}">
                <a16:creationId xmlns:a16="http://schemas.microsoft.com/office/drawing/2014/main" id="{5D4314E2-C38F-794F-345C-E1D98F0E6CC4}"/>
              </a:ext>
            </a:extLst>
          </p:cNvPr>
          <p:cNvSpPr>
            <a:spLocks noGrp="1"/>
          </p:cNvSpPr>
          <p:nvPr>
            <p:ph type="sldNum" sz="quarter" idx="10"/>
          </p:nvPr>
        </p:nvSpPr>
        <p:spPr/>
        <p:txBody>
          <a:bodyPr/>
          <a:lstStyle/>
          <a:p>
            <a:fld id="{80A4461D-0231-4971-ADCE-80D604C2A670}" type="slidenum">
              <a:rPr lang="en-US" smtClean="0"/>
              <a:pPr/>
              <a:t>13</a:t>
            </a:fld>
            <a:endParaRPr lang="en-US" dirty="0"/>
          </a:p>
        </p:txBody>
      </p:sp>
      <p:pic>
        <p:nvPicPr>
          <p:cNvPr id="5" name="Picture 4">
            <a:extLst>
              <a:ext uri="{FF2B5EF4-FFF2-40B4-BE49-F238E27FC236}">
                <a16:creationId xmlns:a16="http://schemas.microsoft.com/office/drawing/2014/main" id="{6E477934-C775-F51B-ED2C-8B841258C8FD}"/>
              </a:ext>
            </a:extLst>
          </p:cNvPr>
          <p:cNvPicPr/>
          <p:nvPr/>
        </p:nvPicPr>
        <p:blipFill>
          <a:blip r:embed="rId2"/>
          <a:stretch>
            <a:fillRect/>
          </a:stretch>
        </p:blipFill>
        <p:spPr>
          <a:xfrm>
            <a:off x="924819" y="2766427"/>
            <a:ext cx="4557395" cy="3295650"/>
          </a:xfrm>
          <a:prstGeom prst="rect">
            <a:avLst/>
          </a:prstGeom>
        </p:spPr>
      </p:pic>
      <p:pic>
        <p:nvPicPr>
          <p:cNvPr id="6" name="Picture 5">
            <a:extLst>
              <a:ext uri="{FF2B5EF4-FFF2-40B4-BE49-F238E27FC236}">
                <a16:creationId xmlns:a16="http://schemas.microsoft.com/office/drawing/2014/main" id="{1A1B4C46-D5EA-B3F7-1F89-05C7AAD41BE9}"/>
              </a:ext>
            </a:extLst>
          </p:cNvPr>
          <p:cNvPicPr/>
          <p:nvPr/>
        </p:nvPicPr>
        <p:blipFill>
          <a:blip r:embed="rId3"/>
          <a:stretch>
            <a:fillRect/>
          </a:stretch>
        </p:blipFill>
        <p:spPr>
          <a:xfrm>
            <a:off x="5998487" y="2782469"/>
            <a:ext cx="4718528" cy="3295650"/>
          </a:xfrm>
          <a:prstGeom prst="rect">
            <a:avLst/>
          </a:prstGeom>
        </p:spPr>
      </p:pic>
    </p:spTree>
    <p:extLst>
      <p:ext uri="{BB962C8B-B14F-4D97-AF65-F5344CB8AC3E}">
        <p14:creationId xmlns:p14="http://schemas.microsoft.com/office/powerpoint/2010/main" val="2755763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355B9-982D-2067-C767-3E0118B0CD96}"/>
              </a:ext>
            </a:extLst>
          </p:cNvPr>
          <p:cNvSpPr>
            <a:spLocks noGrp="1"/>
          </p:cNvSpPr>
          <p:nvPr>
            <p:ph type="title"/>
          </p:nvPr>
        </p:nvSpPr>
        <p:spPr/>
        <p:txBody>
          <a:bodyPr/>
          <a:lstStyle/>
          <a:p>
            <a:r>
              <a:rPr lang="en-US" sz="4400" dirty="0">
                <a:solidFill>
                  <a:schemeClr val="bg1"/>
                </a:solidFill>
              </a:rPr>
              <a:t>Data entry tip - Cloud</a:t>
            </a:r>
            <a:endParaRPr lang="en-US" dirty="0"/>
          </a:p>
        </p:txBody>
      </p:sp>
      <p:sp>
        <p:nvSpPr>
          <p:cNvPr id="3" name="Content Placeholder 2">
            <a:extLst>
              <a:ext uri="{FF2B5EF4-FFF2-40B4-BE49-F238E27FC236}">
                <a16:creationId xmlns:a16="http://schemas.microsoft.com/office/drawing/2014/main" id="{AB66652E-5953-E558-3146-02B81EFDE97B}"/>
              </a:ext>
            </a:extLst>
          </p:cNvPr>
          <p:cNvSpPr>
            <a:spLocks noGrp="1"/>
          </p:cNvSpPr>
          <p:nvPr>
            <p:ph idx="1"/>
          </p:nvPr>
        </p:nvSpPr>
        <p:spPr>
          <a:xfrm>
            <a:off x="838200" y="1825625"/>
            <a:ext cx="10515600" cy="1094038"/>
          </a:xfrm>
        </p:spPr>
        <p:txBody>
          <a:bodyPr/>
          <a:lstStyle/>
          <a:p>
            <a:r>
              <a:rPr lang="en-US" dirty="0"/>
              <a:t>Transaction can be entered by selecting the Project or Grant First but hitting “</a:t>
            </a:r>
            <a:r>
              <a:rPr lang="en-US" dirty="0" err="1"/>
              <a:t>Ctrl+P</a:t>
            </a:r>
            <a:r>
              <a:rPr lang="en-US" dirty="0"/>
              <a:t>” for Projects or select the grant from the Grants field.</a:t>
            </a:r>
          </a:p>
          <a:p>
            <a:endParaRPr lang="en-US" dirty="0"/>
          </a:p>
        </p:txBody>
      </p:sp>
      <p:sp>
        <p:nvSpPr>
          <p:cNvPr id="4" name="Slide Number Placeholder 3">
            <a:extLst>
              <a:ext uri="{FF2B5EF4-FFF2-40B4-BE49-F238E27FC236}">
                <a16:creationId xmlns:a16="http://schemas.microsoft.com/office/drawing/2014/main" id="{3E9FA393-5B80-5286-4DB7-0F00DFEDC919}"/>
              </a:ext>
            </a:extLst>
          </p:cNvPr>
          <p:cNvSpPr>
            <a:spLocks noGrp="1"/>
          </p:cNvSpPr>
          <p:nvPr>
            <p:ph type="sldNum" sz="quarter" idx="10"/>
          </p:nvPr>
        </p:nvSpPr>
        <p:spPr/>
        <p:txBody>
          <a:bodyPr/>
          <a:lstStyle/>
          <a:p>
            <a:fld id="{80A4461D-0231-4971-ADCE-80D604C2A670}" type="slidenum">
              <a:rPr lang="en-US" smtClean="0"/>
              <a:pPr/>
              <a:t>14</a:t>
            </a:fld>
            <a:endParaRPr lang="en-US" dirty="0"/>
          </a:p>
        </p:txBody>
      </p:sp>
      <p:pic>
        <p:nvPicPr>
          <p:cNvPr id="7" name="Picture 6">
            <a:extLst>
              <a:ext uri="{FF2B5EF4-FFF2-40B4-BE49-F238E27FC236}">
                <a16:creationId xmlns:a16="http://schemas.microsoft.com/office/drawing/2014/main" id="{25711BFC-1096-1FFB-53BA-061C31DE9CF1}"/>
              </a:ext>
            </a:extLst>
          </p:cNvPr>
          <p:cNvPicPr>
            <a:picLocks noChangeAspect="1"/>
          </p:cNvPicPr>
          <p:nvPr/>
        </p:nvPicPr>
        <p:blipFill>
          <a:blip r:embed="rId2"/>
          <a:stretch>
            <a:fillRect/>
          </a:stretch>
        </p:blipFill>
        <p:spPr>
          <a:xfrm>
            <a:off x="248392" y="2671768"/>
            <a:ext cx="6553464" cy="3505195"/>
          </a:xfrm>
          <a:prstGeom prst="rect">
            <a:avLst/>
          </a:prstGeom>
        </p:spPr>
      </p:pic>
      <p:pic>
        <p:nvPicPr>
          <p:cNvPr id="9" name="Picture 8">
            <a:extLst>
              <a:ext uri="{FF2B5EF4-FFF2-40B4-BE49-F238E27FC236}">
                <a16:creationId xmlns:a16="http://schemas.microsoft.com/office/drawing/2014/main" id="{A4643491-421D-8072-FC75-15C5A97EDE8D}"/>
              </a:ext>
            </a:extLst>
          </p:cNvPr>
          <p:cNvPicPr>
            <a:picLocks noChangeAspect="1"/>
          </p:cNvPicPr>
          <p:nvPr/>
        </p:nvPicPr>
        <p:blipFill>
          <a:blip r:embed="rId3"/>
          <a:stretch>
            <a:fillRect/>
          </a:stretch>
        </p:blipFill>
        <p:spPr>
          <a:xfrm>
            <a:off x="6905920" y="2655726"/>
            <a:ext cx="5077534" cy="3381847"/>
          </a:xfrm>
          <a:prstGeom prst="rect">
            <a:avLst/>
          </a:prstGeom>
        </p:spPr>
      </p:pic>
    </p:spTree>
    <p:extLst>
      <p:ext uri="{BB962C8B-B14F-4D97-AF65-F5344CB8AC3E}">
        <p14:creationId xmlns:p14="http://schemas.microsoft.com/office/powerpoint/2010/main" val="20430540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E35EC7A9-2B4F-413C-921E-D1EC30058026}"/>
              </a:ext>
            </a:extLst>
          </p:cNvPr>
          <p:cNvSpPr>
            <a:spLocks noGrp="1"/>
          </p:cNvSpPr>
          <p:nvPr>
            <p:ph type="title"/>
          </p:nvPr>
        </p:nvSpPr>
        <p:spPr/>
        <p:txBody>
          <a:bodyPr/>
          <a:lstStyle/>
          <a:p>
            <a:r>
              <a:rPr lang="en-US" sz="4400" dirty="0">
                <a:solidFill>
                  <a:schemeClr val="bg1"/>
                </a:solidFill>
              </a:rPr>
              <a:t>Auditor Insights - Agenda</a:t>
            </a:r>
            <a:endParaRPr lang="en-US" dirty="0"/>
          </a:p>
        </p:txBody>
      </p:sp>
      <p:sp>
        <p:nvSpPr>
          <p:cNvPr id="4" name="Slide Number Placeholder 3">
            <a:extLst>
              <a:ext uri="{FF2B5EF4-FFF2-40B4-BE49-F238E27FC236}">
                <a16:creationId xmlns:a16="http://schemas.microsoft.com/office/drawing/2014/main" id="{BE519E79-9EC4-4008-920E-524869425981}"/>
              </a:ext>
            </a:extLst>
          </p:cNvPr>
          <p:cNvSpPr>
            <a:spLocks noGrp="1"/>
          </p:cNvSpPr>
          <p:nvPr>
            <p:ph type="sldNum" sz="quarter" idx="10"/>
          </p:nvPr>
        </p:nvSpPr>
        <p:spPr/>
        <p:txBody>
          <a:bodyPr/>
          <a:lstStyle/>
          <a:p>
            <a:fld id="{80A4461D-0231-4971-ADCE-80D604C2A670}" type="slidenum">
              <a:rPr lang="en-US" smtClean="0"/>
              <a:pPr/>
              <a:t>15</a:t>
            </a:fld>
            <a:endParaRPr lang="en-US" dirty="0"/>
          </a:p>
        </p:txBody>
      </p:sp>
      <p:graphicFrame>
        <p:nvGraphicFramePr>
          <p:cNvPr id="26" name="Content Placeholder 2">
            <a:extLst>
              <a:ext uri="{FF2B5EF4-FFF2-40B4-BE49-F238E27FC236}">
                <a16:creationId xmlns:a16="http://schemas.microsoft.com/office/drawing/2014/main" id="{AA295D48-7B83-4131-075A-578A326C33C5}"/>
              </a:ext>
            </a:extLst>
          </p:cNvPr>
          <p:cNvGraphicFramePr>
            <a:graphicFrameLocks noGrp="1"/>
          </p:cNvGraphicFramePr>
          <p:nvPr>
            <p:ph idx="1"/>
            <p:extLst>
              <p:ext uri="{D42A27DB-BD31-4B8C-83A1-F6EECF244321}">
                <p14:modId xmlns:p14="http://schemas.microsoft.com/office/powerpoint/2010/main" val="185966348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199881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E35EC7A9-2B4F-413C-921E-D1EC30058026}"/>
              </a:ext>
            </a:extLst>
          </p:cNvPr>
          <p:cNvSpPr>
            <a:spLocks noGrp="1"/>
          </p:cNvSpPr>
          <p:nvPr>
            <p:ph type="title"/>
          </p:nvPr>
        </p:nvSpPr>
        <p:spPr/>
        <p:txBody>
          <a:bodyPr/>
          <a:lstStyle/>
          <a:p>
            <a:r>
              <a:rPr lang="en-US" sz="4400" dirty="0">
                <a:solidFill>
                  <a:schemeClr val="bg1"/>
                </a:solidFill>
              </a:rPr>
              <a:t>Auditor Insights – Best Practices</a:t>
            </a:r>
            <a:endParaRPr lang="en-US" dirty="0"/>
          </a:p>
        </p:txBody>
      </p:sp>
      <p:sp>
        <p:nvSpPr>
          <p:cNvPr id="4" name="Slide Number Placeholder 3">
            <a:extLst>
              <a:ext uri="{FF2B5EF4-FFF2-40B4-BE49-F238E27FC236}">
                <a16:creationId xmlns:a16="http://schemas.microsoft.com/office/drawing/2014/main" id="{BE519E79-9EC4-4008-920E-524869425981}"/>
              </a:ext>
            </a:extLst>
          </p:cNvPr>
          <p:cNvSpPr>
            <a:spLocks noGrp="1"/>
          </p:cNvSpPr>
          <p:nvPr>
            <p:ph type="sldNum" sz="quarter" idx="10"/>
          </p:nvPr>
        </p:nvSpPr>
        <p:spPr/>
        <p:txBody>
          <a:bodyPr/>
          <a:lstStyle/>
          <a:p>
            <a:fld id="{80A4461D-0231-4971-ADCE-80D604C2A670}" type="slidenum">
              <a:rPr lang="en-US" smtClean="0"/>
              <a:pPr/>
              <a:t>16</a:t>
            </a:fld>
            <a:endParaRPr lang="en-US" dirty="0"/>
          </a:p>
        </p:txBody>
      </p:sp>
      <p:sp>
        <p:nvSpPr>
          <p:cNvPr id="3" name="Content Placeholder 2">
            <a:extLst>
              <a:ext uri="{FF2B5EF4-FFF2-40B4-BE49-F238E27FC236}">
                <a16:creationId xmlns:a16="http://schemas.microsoft.com/office/drawing/2014/main" id="{0B018332-ABB3-0140-DF52-0B3B4A7BF847}"/>
              </a:ext>
            </a:extLst>
          </p:cNvPr>
          <p:cNvSpPr>
            <a:spLocks noGrp="1"/>
          </p:cNvSpPr>
          <p:nvPr>
            <p:ph idx="1"/>
          </p:nvPr>
        </p:nvSpPr>
        <p:spPr/>
        <p:txBody>
          <a:bodyPr>
            <a:normAutofit/>
          </a:bodyPr>
          <a:lstStyle/>
          <a:p>
            <a:r>
              <a:rPr lang="en-US" dirty="0"/>
              <a:t>More than ever grant recipients are being closely monitored by federal and state granting agencies</a:t>
            </a:r>
          </a:p>
          <a:p>
            <a:r>
              <a:rPr lang="en-US" dirty="0"/>
              <a:t>Overall, you need to ensure the following related to grants:</a:t>
            </a:r>
          </a:p>
          <a:p>
            <a:pPr lvl="1"/>
            <a:r>
              <a:rPr lang="en-US" dirty="0"/>
              <a:t>Grant $ are being spent appropriately and in compliance with requirements</a:t>
            </a:r>
          </a:p>
          <a:p>
            <a:pPr lvl="1"/>
            <a:r>
              <a:rPr lang="en-US" dirty="0"/>
              <a:t>Reporting of grant related activity is timely and accurate</a:t>
            </a:r>
          </a:p>
          <a:p>
            <a:r>
              <a:rPr lang="en-US" dirty="0"/>
              <a:t>Internal controls for grants typically follow the Committee of Sponsoring Organizations (COSO) framework:</a:t>
            </a:r>
          </a:p>
          <a:p>
            <a:pPr lvl="2"/>
            <a:r>
              <a:rPr lang="en-US" dirty="0"/>
              <a:t>1) Control Environment	2) Risk Assessment	3) Control Activities</a:t>
            </a:r>
          </a:p>
          <a:p>
            <a:pPr marL="914400" lvl="2" indent="0">
              <a:buNone/>
            </a:pPr>
            <a:r>
              <a:rPr lang="en-US" dirty="0"/>
              <a:t>    4) Information and Communication		5) Monitoring</a:t>
            </a:r>
          </a:p>
          <a:p>
            <a:r>
              <a:rPr lang="en-US" dirty="0"/>
              <a:t>Have documented grant policies – samples provided</a:t>
            </a:r>
          </a:p>
          <a:p>
            <a:pPr marL="0" indent="0">
              <a:buNone/>
            </a:pPr>
            <a:endParaRPr lang="en-US" dirty="0"/>
          </a:p>
        </p:txBody>
      </p:sp>
    </p:spTree>
    <p:extLst>
      <p:ext uri="{BB962C8B-B14F-4D97-AF65-F5344CB8AC3E}">
        <p14:creationId xmlns:p14="http://schemas.microsoft.com/office/powerpoint/2010/main" val="31910480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E35EC7A9-2B4F-413C-921E-D1EC30058026}"/>
              </a:ext>
            </a:extLst>
          </p:cNvPr>
          <p:cNvSpPr>
            <a:spLocks noGrp="1"/>
          </p:cNvSpPr>
          <p:nvPr>
            <p:ph type="title"/>
          </p:nvPr>
        </p:nvSpPr>
        <p:spPr/>
        <p:txBody>
          <a:bodyPr/>
          <a:lstStyle/>
          <a:p>
            <a:r>
              <a:rPr lang="en-US" sz="4400" dirty="0">
                <a:solidFill>
                  <a:schemeClr val="bg1"/>
                </a:solidFill>
              </a:rPr>
              <a:t>Auditor Insights – Best Practices GFOA</a:t>
            </a:r>
            <a:endParaRPr lang="en-US" dirty="0"/>
          </a:p>
        </p:txBody>
      </p:sp>
      <p:sp>
        <p:nvSpPr>
          <p:cNvPr id="4" name="Slide Number Placeholder 3">
            <a:extLst>
              <a:ext uri="{FF2B5EF4-FFF2-40B4-BE49-F238E27FC236}">
                <a16:creationId xmlns:a16="http://schemas.microsoft.com/office/drawing/2014/main" id="{BE519E79-9EC4-4008-920E-524869425981}"/>
              </a:ext>
            </a:extLst>
          </p:cNvPr>
          <p:cNvSpPr>
            <a:spLocks noGrp="1"/>
          </p:cNvSpPr>
          <p:nvPr>
            <p:ph type="sldNum" sz="quarter" idx="10"/>
          </p:nvPr>
        </p:nvSpPr>
        <p:spPr/>
        <p:txBody>
          <a:bodyPr/>
          <a:lstStyle/>
          <a:p>
            <a:fld id="{80A4461D-0231-4971-ADCE-80D604C2A670}" type="slidenum">
              <a:rPr lang="en-US" smtClean="0"/>
              <a:pPr/>
              <a:t>17</a:t>
            </a:fld>
            <a:endParaRPr lang="en-US" dirty="0"/>
          </a:p>
        </p:txBody>
      </p:sp>
      <p:sp>
        <p:nvSpPr>
          <p:cNvPr id="3" name="Content Placeholder 2">
            <a:extLst>
              <a:ext uri="{FF2B5EF4-FFF2-40B4-BE49-F238E27FC236}">
                <a16:creationId xmlns:a16="http://schemas.microsoft.com/office/drawing/2014/main" id="{0B018332-ABB3-0140-DF52-0B3B4A7BF847}"/>
              </a:ext>
            </a:extLst>
          </p:cNvPr>
          <p:cNvSpPr>
            <a:spLocks noGrp="1"/>
          </p:cNvSpPr>
          <p:nvPr>
            <p:ph idx="1"/>
          </p:nvPr>
        </p:nvSpPr>
        <p:spPr/>
        <p:txBody>
          <a:bodyPr>
            <a:normAutofit/>
          </a:bodyPr>
          <a:lstStyle/>
          <a:p>
            <a:pPr marL="0" indent="0">
              <a:buNone/>
            </a:pPr>
            <a:r>
              <a:rPr lang="en-US" b="1" dirty="0"/>
              <a:t>Ensure efficient administration and operation of grants</a:t>
            </a:r>
          </a:p>
          <a:p>
            <a:pPr lvl="1"/>
            <a:r>
              <a:rPr lang="en-US" dirty="0"/>
              <a:t>Maintain a process to monitor for grant changes/conditions</a:t>
            </a:r>
          </a:p>
          <a:p>
            <a:pPr lvl="1"/>
            <a:r>
              <a:rPr lang="en-US" dirty="0"/>
              <a:t>Establish grant project timeline and responsible parties</a:t>
            </a:r>
          </a:p>
          <a:p>
            <a:pPr lvl="1"/>
            <a:r>
              <a:rPr lang="en-US" dirty="0"/>
              <a:t>Provide training for staff for any new programs, including any subrecipients</a:t>
            </a:r>
          </a:p>
          <a:p>
            <a:pPr lvl="1"/>
            <a:r>
              <a:rPr lang="en-US" dirty="0"/>
              <a:t>Address any payroll related components of the grant, if applicable</a:t>
            </a:r>
          </a:p>
          <a:p>
            <a:pPr lvl="2"/>
            <a:r>
              <a:rPr lang="en-US" dirty="0"/>
              <a:t>Are there specific timekeeping requirements for eligible staff, for example</a:t>
            </a:r>
          </a:p>
          <a:p>
            <a:endParaRPr lang="en-US" dirty="0"/>
          </a:p>
        </p:txBody>
      </p:sp>
    </p:spTree>
    <p:extLst>
      <p:ext uri="{BB962C8B-B14F-4D97-AF65-F5344CB8AC3E}">
        <p14:creationId xmlns:p14="http://schemas.microsoft.com/office/powerpoint/2010/main" val="25518045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E35EC7A9-2B4F-413C-921E-D1EC30058026}"/>
              </a:ext>
            </a:extLst>
          </p:cNvPr>
          <p:cNvSpPr>
            <a:spLocks noGrp="1"/>
          </p:cNvSpPr>
          <p:nvPr>
            <p:ph type="title"/>
          </p:nvPr>
        </p:nvSpPr>
        <p:spPr/>
        <p:txBody>
          <a:bodyPr/>
          <a:lstStyle/>
          <a:p>
            <a:r>
              <a:rPr lang="en-US" sz="4400" dirty="0">
                <a:solidFill>
                  <a:schemeClr val="bg1"/>
                </a:solidFill>
              </a:rPr>
              <a:t>Auditor Insights – </a:t>
            </a:r>
            <a:r>
              <a:rPr lang="en-US" dirty="0"/>
              <a:t>Best Practices GFOA</a:t>
            </a:r>
          </a:p>
        </p:txBody>
      </p:sp>
      <p:sp>
        <p:nvSpPr>
          <p:cNvPr id="4" name="Slide Number Placeholder 3">
            <a:extLst>
              <a:ext uri="{FF2B5EF4-FFF2-40B4-BE49-F238E27FC236}">
                <a16:creationId xmlns:a16="http://schemas.microsoft.com/office/drawing/2014/main" id="{BE519E79-9EC4-4008-920E-524869425981}"/>
              </a:ext>
            </a:extLst>
          </p:cNvPr>
          <p:cNvSpPr>
            <a:spLocks noGrp="1"/>
          </p:cNvSpPr>
          <p:nvPr>
            <p:ph type="sldNum" sz="quarter" idx="10"/>
          </p:nvPr>
        </p:nvSpPr>
        <p:spPr/>
        <p:txBody>
          <a:bodyPr/>
          <a:lstStyle/>
          <a:p>
            <a:fld id="{80A4461D-0231-4971-ADCE-80D604C2A670}" type="slidenum">
              <a:rPr lang="en-US" smtClean="0"/>
              <a:pPr/>
              <a:t>18</a:t>
            </a:fld>
            <a:endParaRPr lang="en-US" dirty="0"/>
          </a:p>
        </p:txBody>
      </p:sp>
      <p:sp>
        <p:nvSpPr>
          <p:cNvPr id="3" name="Content Placeholder 2">
            <a:extLst>
              <a:ext uri="{FF2B5EF4-FFF2-40B4-BE49-F238E27FC236}">
                <a16:creationId xmlns:a16="http://schemas.microsoft.com/office/drawing/2014/main" id="{0B018332-ABB3-0140-DF52-0B3B4A7BF847}"/>
              </a:ext>
            </a:extLst>
          </p:cNvPr>
          <p:cNvSpPr>
            <a:spLocks noGrp="1"/>
          </p:cNvSpPr>
          <p:nvPr>
            <p:ph idx="1"/>
          </p:nvPr>
        </p:nvSpPr>
        <p:spPr/>
        <p:txBody>
          <a:bodyPr>
            <a:normAutofit/>
          </a:bodyPr>
          <a:lstStyle/>
          <a:p>
            <a:pPr marL="0" indent="0">
              <a:buNone/>
            </a:pPr>
            <a:r>
              <a:rPr lang="en-US" b="1" dirty="0"/>
              <a:t>Ensure efficient financial management of grants</a:t>
            </a:r>
          </a:p>
          <a:p>
            <a:pPr lvl="1"/>
            <a:r>
              <a:rPr lang="en-US" dirty="0"/>
              <a:t>Ensure grants are centralized (form for other departments maybe?)</a:t>
            </a:r>
          </a:p>
          <a:p>
            <a:pPr lvl="1"/>
            <a:r>
              <a:rPr lang="en-US" dirty="0"/>
              <a:t>Use unique grant fund general ledger accounts or project identifiers</a:t>
            </a:r>
          </a:p>
          <a:p>
            <a:pPr lvl="1"/>
            <a:r>
              <a:rPr lang="en-US" dirty="0"/>
              <a:t>Develop appropriate cash management procedures for drawdown and receipt of funds</a:t>
            </a:r>
          </a:p>
          <a:p>
            <a:pPr lvl="1"/>
            <a:r>
              <a:rPr lang="en-US" dirty="0"/>
              <a:t>Develop appropriate cash management procedures for disbursement of funds</a:t>
            </a:r>
          </a:p>
          <a:p>
            <a:pPr lvl="1"/>
            <a:r>
              <a:rPr lang="en-US" dirty="0"/>
              <a:t>Develop procedures to reconcile internal records with grant reports</a:t>
            </a:r>
          </a:p>
          <a:p>
            <a:endParaRPr lang="en-US" dirty="0"/>
          </a:p>
        </p:txBody>
      </p:sp>
    </p:spTree>
    <p:extLst>
      <p:ext uri="{BB962C8B-B14F-4D97-AF65-F5344CB8AC3E}">
        <p14:creationId xmlns:p14="http://schemas.microsoft.com/office/powerpoint/2010/main" val="8467556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E35EC7A9-2B4F-413C-921E-D1EC30058026}"/>
              </a:ext>
            </a:extLst>
          </p:cNvPr>
          <p:cNvSpPr>
            <a:spLocks noGrp="1"/>
          </p:cNvSpPr>
          <p:nvPr>
            <p:ph type="title"/>
          </p:nvPr>
        </p:nvSpPr>
        <p:spPr/>
        <p:txBody>
          <a:bodyPr/>
          <a:lstStyle/>
          <a:p>
            <a:r>
              <a:rPr lang="en-US" sz="4400" dirty="0">
                <a:solidFill>
                  <a:schemeClr val="bg1"/>
                </a:solidFill>
              </a:rPr>
              <a:t>Auditor Insights – </a:t>
            </a:r>
            <a:r>
              <a:rPr lang="en-US" dirty="0"/>
              <a:t>Best Practices GFOA</a:t>
            </a:r>
          </a:p>
        </p:txBody>
      </p:sp>
      <p:sp>
        <p:nvSpPr>
          <p:cNvPr id="4" name="Slide Number Placeholder 3">
            <a:extLst>
              <a:ext uri="{FF2B5EF4-FFF2-40B4-BE49-F238E27FC236}">
                <a16:creationId xmlns:a16="http://schemas.microsoft.com/office/drawing/2014/main" id="{BE519E79-9EC4-4008-920E-524869425981}"/>
              </a:ext>
            </a:extLst>
          </p:cNvPr>
          <p:cNvSpPr>
            <a:spLocks noGrp="1"/>
          </p:cNvSpPr>
          <p:nvPr>
            <p:ph type="sldNum" sz="quarter" idx="10"/>
          </p:nvPr>
        </p:nvSpPr>
        <p:spPr/>
        <p:txBody>
          <a:bodyPr/>
          <a:lstStyle/>
          <a:p>
            <a:fld id="{80A4461D-0231-4971-ADCE-80D604C2A670}" type="slidenum">
              <a:rPr lang="en-US" smtClean="0"/>
              <a:pPr/>
              <a:t>19</a:t>
            </a:fld>
            <a:endParaRPr lang="en-US" dirty="0"/>
          </a:p>
        </p:txBody>
      </p:sp>
      <p:sp>
        <p:nvSpPr>
          <p:cNvPr id="3" name="Content Placeholder 2">
            <a:extLst>
              <a:ext uri="{FF2B5EF4-FFF2-40B4-BE49-F238E27FC236}">
                <a16:creationId xmlns:a16="http://schemas.microsoft.com/office/drawing/2014/main" id="{0B018332-ABB3-0140-DF52-0B3B4A7BF847}"/>
              </a:ext>
            </a:extLst>
          </p:cNvPr>
          <p:cNvSpPr>
            <a:spLocks noGrp="1"/>
          </p:cNvSpPr>
          <p:nvPr>
            <p:ph idx="1"/>
          </p:nvPr>
        </p:nvSpPr>
        <p:spPr/>
        <p:txBody>
          <a:bodyPr>
            <a:normAutofit/>
          </a:bodyPr>
          <a:lstStyle/>
          <a:p>
            <a:pPr marL="0" indent="0">
              <a:buNone/>
            </a:pPr>
            <a:r>
              <a:rPr lang="en-US" b="1" dirty="0"/>
              <a:t>Ensure efficient financial management of grants</a:t>
            </a:r>
          </a:p>
          <a:p>
            <a:pPr lvl="1"/>
            <a:r>
              <a:rPr lang="en-US" dirty="0"/>
              <a:t>Ensure that costs charged to grants are allowable</a:t>
            </a:r>
          </a:p>
          <a:p>
            <a:pPr lvl="1"/>
            <a:r>
              <a:rPr lang="en-US" dirty="0"/>
              <a:t>Do you have indirect costs? If so, what procedures do you have in place to allocate?</a:t>
            </a:r>
          </a:p>
          <a:p>
            <a:pPr lvl="2"/>
            <a:r>
              <a:rPr lang="en-US" dirty="0"/>
              <a:t>Negotiated rate or de minimis indirect cost rate</a:t>
            </a:r>
          </a:p>
          <a:p>
            <a:pPr lvl="1"/>
            <a:r>
              <a:rPr lang="en-US" dirty="0"/>
              <a:t>Have a process to track info about local matching funds</a:t>
            </a:r>
          </a:p>
          <a:p>
            <a:pPr lvl="1"/>
            <a:r>
              <a:rPr lang="en-US" dirty="0"/>
              <a:t>Ensure you are considering grants during the budgeting process</a:t>
            </a:r>
          </a:p>
          <a:p>
            <a:endParaRPr lang="en-US" dirty="0"/>
          </a:p>
        </p:txBody>
      </p:sp>
    </p:spTree>
    <p:extLst>
      <p:ext uri="{BB962C8B-B14F-4D97-AF65-F5344CB8AC3E}">
        <p14:creationId xmlns:p14="http://schemas.microsoft.com/office/powerpoint/2010/main" val="3977414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CAA1C-A500-570B-0A13-B4BD0BAD1599}"/>
              </a:ext>
            </a:extLst>
          </p:cNvPr>
          <p:cNvSpPr>
            <a:spLocks noGrp="1"/>
          </p:cNvSpPr>
          <p:nvPr>
            <p:ph type="title"/>
          </p:nvPr>
        </p:nvSpPr>
        <p:spPr/>
        <p:txBody>
          <a:bodyPr/>
          <a:lstStyle/>
          <a:p>
            <a:r>
              <a:rPr lang="en-US" sz="4400" dirty="0">
                <a:solidFill>
                  <a:schemeClr val="bg1"/>
                </a:solidFill>
              </a:rPr>
              <a:t>Agenda</a:t>
            </a:r>
            <a:endParaRPr lang="en-US" dirty="0"/>
          </a:p>
        </p:txBody>
      </p:sp>
      <p:sp>
        <p:nvSpPr>
          <p:cNvPr id="3" name="Content Placeholder 2">
            <a:extLst>
              <a:ext uri="{FF2B5EF4-FFF2-40B4-BE49-F238E27FC236}">
                <a16:creationId xmlns:a16="http://schemas.microsoft.com/office/drawing/2014/main" id="{C8C6B074-4491-1873-77B2-D6F2C63CBA17}"/>
              </a:ext>
            </a:extLst>
          </p:cNvPr>
          <p:cNvSpPr>
            <a:spLocks noGrp="1"/>
          </p:cNvSpPr>
          <p:nvPr>
            <p:ph idx="1"/>
          </p:nvPr>
        </p:nvSpPr>
        <p:spPr/>
        <p:txBody>
          <a:bodyPr/>
          <a:lstStyle/>
          <a:p>
            <a:pPr lvl="1">
              <a:buFont typeface="Arial" panose="020B0604020202020204" pitchFamily="34" charset="0"/>
              <a:buChar char="•"/>
            </a:pPr>
            <a:r>
              <a:rPr lang="en-US" dirty="0"/>
              <a:t>Setup and use of Projects and Grants</a:t>
            </a:r>
          </a:p>
          <a:p>
            <a:pPr lvl="1">
              <a:buFont typeface="Arial" panose="020B0604020202020204" pitchFamily="34" charset="0"/>
              <a:buChar char="•"/>
            </a:pPr>
            <a:r>
              <a:rPr lang="en-US" dirty="0"/>
              <a:t>Reporting for Projects and Grants</a:t>
            </a:r>
          </a:p>
          <a:p>
            <a:pPr marL="0" indent="0">
              <a:buNone/>
            </a:pPr>
            <a:endParaRPr lang="en-US" dirty="0"/>
          </a:p>
        </p:txBody>
      </p:sp>
      <p:sp>
        <p:nvSpPr>
          <p:cNvPr id="4" name="Slide Number Placeholder 3">
            <a:extLst>
              <a:ext uri="{FF2B5EF4-FFF2-40B4-BE49-F238E27FC236}">
                <a16:creationId xmlns:a16="http://schemas.microsoft.com/office/drawing/2014/main" id="{8858A46D-75E9-9B3B-2052-8FF8A2D1592F}"/>
              </a:ext>
            </a:extLst>
          </p:cNvPr>
          <p:cNvSpPr>
            <a:spLocks noGrp="1"/>
          </p:cNvSpPr>
          <p:nvPr>
            <p:ph type="sldNum" sz="quarter" idx="10"/>
          </p:nvPr>
        </p:nvSpPr>
        <p:spPr/>
        <p:txBody>
          <a:bodyPr/>
          <a:lstStyle/>
          <a:p>
            <a:fld id="{80A4461D-0231-4971-ADCE-80D604C2A670}" type="slidenum">
              <a:rPr lang="en-US" smtClean="0"/>
              <a:pPr/>
              <a:t>2</a:t>
            </a:fld>
            <a:endParaRPr lang="en-US" dirty="0"/>
          </a:p>
        </p:txBody>
      </p:sp>
    </p:spTree>
    <p:extLst>
      <p:ext uri="{BB962C8B-B14F-4D97-AF65-F5344CB8AC3E}">
        <p14:creationId xmlns:p14="http://schemas.microsoft.com/office/powerpoint/2010/main" val="31967601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E35EC7A9-2B4F-413C-921E-D1EC30058026}"/>
              </a:ext>
            </a:extLst>
          </p:cNvPr>
          <p:cNvSpPr>
            <a:spLocks noGrp="1"/>
          </p:cNvSpPr>
          <p:nvPr>
            <p:ph type="title"/>
          </p:nvPr>
        </p:nvSpPr>
        <p:spPr/>
        <p:txBody>
          <a:bodyPr/>
          <a:lstStyle/>
          <a:p>
            <a:r>
              <a:rPr lang="en-US" sz="4400" dirty="0">
                <a:solidFill>
                  <a:schemeClr val="bg1"/>
                </a:solidFill>
              </a:rPr>
              <a:t>Auditor Insights – </a:t>
            </a:r>
            <a:r>
              <a:rPr lang="en-US" dirty="0"/>
              <a:t>Best Practices GFOA</a:t>
            </a:r>
          </a:p>
        </p:txBody>
      </p:sp>
      <p:sp>
        <p:nvSpPr>
          <p:cNvPr id="4" name="Slide Number Placeholder 3">
            <a:extLst>
              <a:ext uri="{FF2B5EF4-FFF2-40B4-BE49-F238E27FC236}">
                <a16:creationId xmlns:a16="http://schemas.microsoft.com/office/drawing/2014/main" id="{BE519E79-9EC4-4008-920E-524869425981}"/>
              </a:ext>
            </a:extLst>
          </p:cNvPr>
          <p:cNvSpPr>
            <a:spLocks noGrp="1"/>
          </p:cNvSpPr>
          <p:nvPr>
            <p:ph type="sldNum" sz="quarter" idx="10"/>
          </p:nvPr>
        </p:nvSpPr>
        <p:spPr/>
        <p:txBody>
          <a:bodyPr/>
          <a:lstStyle/>
          <a:p>
            <a:fld id="{80A4461D-0231-4971-ADCE-80D604C2A670}" type="slidenum">
              <a:rPr lang="en-US" smtClean="0"/>
              <a:pPr/>
              <a:t>20</a:t>
            </a:fld>
            <a:endParaRPr lang="en-US" dirty="0"/>
          </a:p>
        </p:txBody>
      </p:sp>
      <p:sp>
        <p:nvSpPr>
          <p:cNvPr id="3" name="Content Placeholder 2">
            <a:extLst>
              <a:ext uri="{FF2B5EF4-FFF2-40B4-BE49-F238E27FC236}">
                <a16:creationId xmlns:a16="http://schemas.microsoft.com/office/drawing/2014/main" id="{0B018332-ABB3-0140-DF52-0B3B4A7BF847}"/>
              </a:ext>
            </a:extLst>
          </p:cNvPr>
          <p:cNvSpPr>
            <a:spLocks noGrp="1"/>
          </p:cNvSpPr>
          <p:nvPr>
            <p:ph idx="1"/>
          </p:nvPr>
        </p:nvSpPr>
        <p:spPr/>
        <p:txBody>
          <a:bodyPr>
            <a:normAutofit/>
          </a:bodyPr>
          <a:lstStyle/>
          <a:p>
            <a:pPr marL="0" indent="0">
              <a:buNone/>
            </a:pPr>
            <a:r>
              <a:rPr lang="en-US" b="1" dirty="0"/>
              <a:t>Ensure appropriate communication with…</a:t>
            </a:r>
          </a:p>
          <a:p>
            <a:pPr lvl="1"/>
            <a:r>
              <a:rPr lang="en-US" dirty="0"/>
              <a:t>Grant provider</a:t>
            </a:r>
          </a:p>
          <a:p>
            <a:pPr lvl="1"/>
            <a:r>
              <a:rPr lang="en-US" dirty="0"/>
              <a:t>Any oversight agencies</a:t>
            </a:r>
          </a:p>
          <a:p>
            <a:pPr lvl="1"/>
            <a:r>
              <a:rPr lang="en-US" dirty="0"/>
              <a:t>Auditors</a:t>
            </a:r>
          </a:p>
          <a:p>
            <a:pPr lvl="1"/>
            <a:r>
              <a:rPr lang="en-US" dirty="0"/>
              <a:t>Internal responsible parties</a:t>
            </a:r>
          </a:p>
          <a:p>
            <a:pPr marL="0" indent="0">
              <a:buNone/>
            </a:pPr>
            <a:endParaRPr lang="en-US" dirty="0"/>
          </a:p>
        </p:txBody>
      </p:sp>
    </p:spTree>
    <p:extLst>
      <p:ext uri="{BB962C8B-B14F-4D97-AF65-F5344CB8AC3E}">
        <p14:creationId xmlns:p14="http://schemas.microsoft.com/office/powerpoint/2010/main" val="3424859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E35EC7A9-2B4F-413C-921E-D1EC30058026}"/>
              </a:ext>
            </a:extLst>
          </p:cNvPr>
          <p:cNvSpPr>
            <a:spLocks noGrp="1"/>
          </p:cNvSpPr>
          <p:nvPr>
            <p:ph type="title"/>
          </p:nvPr>
        </p:nvSpPr>
        <p:spPr/>
        <p:txBody>
          <a:bodyPr/>
          <a:lstStyle/>
          <a:p>
            <a:r>
              <a:rPr lang="en-US" sz="4400" dirty="0">
                <a:solidFill>
                  <a:schemeClr val="bg1"/>
                </a:solidFill>
              </a:rPr>
              <a:t>Auditor Insights – </a:t>
            </a:r>
            <a:r>
              <a:rPr lang="en-US" dirty="0"/>
              <a:t>Best Practices GFOA</a:t>
            </a:r>
          </a:p>
        </p:txBody>
      </p:sp>
      <p:sp>
        <p:nvSpPr>
          <p:cNvPr id="4" name="Slide Number Placeholder 3">
            <a:extLst>
              <a:ext uri="{FF2B5EF4-FFF2-40B4-BE49-F238E27FC236}">
                <a16:creationId xmlns:a16="http://schemas.microsoft.com/office/drawing/2014/main" id="{BE519E79-9EC4-4008-920E-524869425981}"/>
              </a:ext>
            </a:extLst>
          </p:cNvPr>
          <p:cNvSpPr>
            <a:spLocks noGrp="1"/>
          </p:cNvSpPr>
          <p:nvPr>
            <p:ph type="sldNum" sz="quarter" idx="10"/>
          </p:nvPr>
        </p:nvSpPr>
        <p:spPr/>
        <p:txBody>
          <a:bodyPr/>
          <a:lstStyle/>
          <a:p>
            <a:fld id="{80A4461D-0231-4971-ADCE-80D604C2A670}" type="slidenum">
              <a:rPr lang="en-US" smtClean="0"/>
              <a:pPr/>
              <a:t>21</a:t>
            </a:fld>
            <a:endParaRPr lang="en-US" dirty="0"/>
          </a:p>
        </p:txBody>
      </p:sp>
      <p:sp>
        <p:nvSpPr>
          <p:cNvPr id="3" name="Content Placeholder 2">
            <a:extLst>
              <a:ext uri="{FF2B5EF4-FFF2-40B4-BE49-F238E27FC236}">
                <a16:creationId xmlns:a16="http://schemas.microsoft.com/office/drawing/2014/main" id="{0B018332-ABB3-0140-DF52-0B3B4A7BF847}"/>
              </a:ext>
            </a:extLst>
          </p:cNvPr>
          <p:cNvSpPr>
            <a:spLocks noGrp="1"/>
          </p:cNvSpPr>
          <p:nvPr>
            <p:ph idx="1"/>
          </p:nvPr>
        </p:nvSpPr>
        <p:spPr/>
        <p:txBody>
          <a:bodyPr>
            <a:normAutofit/>
          </a:bodyPr>
          <a:lstStyle/>
          <a:p>
            <a:pPr marL="0" indent="0">
              <a:buNone/>
            </a:pPr>
            <a:r>
              <a:rPr lang="en-US" b="1" dirty="0"/>
              <a:t>Any grant specific specialized reporting?</a:t>
            </a:r>
          </a:p>
          <a:p>
            <a:pPr lvl="1"/>
            <a:r>
              <a:rPr lang="en-US" dirty="0"/>
              <a:t>Such as ongoing COVID programs?</a:t>
            </a:r>
          </a:p>
          <a:p>
            <a:pPr lvl="1"/>
            <a:r>
              <a:rPr lang="en-US" dirty="0"/>
              <a:t>Single audit? Familiarize yourself with Uniform Guidance Requirements</a:t>
            </a:r>
          </a:p>
        </p:txBody>
      </p:sp>
    </p:spTree>
    <p:extLst>
      <p:ext uri="{BB962C8B-B14F-4D97-AF65-F5344CB8AC3E}">
        <p14:creationId xmlns:p14="http://schemas.microsoft.com/office/powerpoint/2010/main" val="6849556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E35EC7A9-2B4F-413C-921E-D1EC30058026}"/>
              </a:ext>
            </a:extLst>
          </p:cNvPr>
          <p:cNvSpPr>
            <a:spLocks noGrp="1"/>
          </p:cNvSpPr>
          <p:nvPr>
            <p:ph type="title"/>
          </p:nvPr>
        </p:nvSpPr>
        <p:spPr/>
        <p:txBody>
          <a:bodyPr/>
          <a:lstStyle/>
          <a:p>
            <a:r>
              <a:rPr lang="en-US" sz="4400" dirty="0">
                <a:solidFill>
                  <a:schemeClr val="bg1"/>
                </a:solidFill>
              </a:rPr>
              <a:t>Auditor Insights – </a:t>
            </a:r>
            <a:r>
              <a:rPr lang="en-US" dirty="0"/>
              <a:t>Single Audits</a:t>
            </a:r>
          </a:p>
        </p:txBody>
      </p:sp>
      <p:sp>
        <p:nvSpPr>
          <p:cNvPr id="4" name="Slide Number Placeholder 3">
            <a:extLst>
              <a:ext uri="{FF2B5EF4-FFF2-40B4-BE49-F238E27FC236}">
                <a16:creationId xmlns:a16="http://schemas.microsoft.com/office/drawing/2014/main" id="{BE519E79-9EC4-4008-920E-524869425981}"/>
              </a:ext>
            </a:extLst>
          </p:cNvPr>
          <p:cNvSpPr>
            <a:spLocks noGrp="1"/>
          </p:cNvSpPr>
          <p:nvPr>
            <p:ph type="sldNum" sz="quarter" idx="10"/>
          </p:nvPr>
        </p:nvSpPr>
        <p:spPr/>
        <p:txBody>
          <a:bodyPr/>
          <a:lstStyle/>
          <a:p>
            <a:fld id="{80A4461D-0231-4971-ADCE-80D604C2A670}" type="slidenum">
              <a:rPr lang="en-US" smtClean="0"/>
              <a:pPr/>
              <a:t>22</a:t>
            </a:fld>
            <a:endParaRPr lang="en-US" dirty="0"/>
          </a:p>
        </p:txBody>
      </p:sp>
      <p:sp>
        <p:nvSpPr>
          <p:cNvPr id="3" name="Content Placeholder 2">
            <a:extLst>
              <a:ext uri="{FF2B5EF4-FFF2-40B4-BE49-F238E27FC236}">
                <a16:creationId xmlns:a16="http://schemas.microsoft.com/office/drawing/2014/main" id="{0B018332-ABB3-0140-DF52-0B3B4A7BF847}"/>
              </a:ext>
            </a:extLst>
          </p:cNvPr>
          <p:cNvSpPr>
            <a:spLocks noGrp="1"/>
          </p:cNvSpPr>
          <p:nvPr>
            <p:ph idx="1"/>
          </p:nvPr>
        </p:nvSpPr>
        <p:spPr/>
        <p:txBody>
          <a:bodyPr>
            <a:normAutofit/>
          </a:bodyPr>
          <a:lstStyle/>
          <a:p>
            <a:pPr marL="0" indent="0">
              <a:buNone/>
            </a:pPr>
            <a:r>
              <a:rPr lang="en-US" b="1" dirty="0"/>
              <a:t>Single Audit </a:t>
            </a:r>
          </a:p>
          <a:p>
            <a:pPr lvl="1"/>
            <a:r>
              <a:rPr lang="en-US" dirty="0"/>
              <a:t>Single Audit = Federal grant EXPENDITURES in excess of $750,000 annually</a:t>
            </a:r>
          </a:p>
          <a:p>
            <a:pPr lvl="1"/>
            <a:r>
              <a:rPr lang="en-US" dirty="0"/>
              <a:t>A single audit is an additional entity-wide compliance audit, typically performed in conjunction with your financial statement audit</a:t>
            </a:r>
          </a:p>
          <a:p>
            <a:pPr lvl="1"/>
            <a:r>
              <a:rPr lang="en-US" dirty="0"/>
              <a:t>Goal of the Single Audit</a:t>
            </a:r>
          </a:p>
          <a:p>
            <a:pPr lvl="2"/>
            <a:r>
              <a:rPr lang="en-US" dirty="0"/>
              <a:t>Provide support to the Fed Govt. that your entity has appropriate and adequate internal controls in place and that you follow the grant requirements</a:t>
            </a:r>
          </a:p>
          <a:p>
            <a:pPr lvl="1"/>
            <a:r>
              <a:rPr lang="en-US" dirty="0"/>
              <a:t>A single audit has additional reports issued as part of the audit process</a:t>
            </a:r>
          </a:p>
          <a:p>
            <a:pPr lvl="2"/>
            <a:r>
              <a:rPr lang="en-US" dirty="0"/>
              <a:t>Schedule of Expenditures of Federal Awards</a:t>
            </a:r>
          </a:p>
          <a:p>
            <a:pPr lvl="2"/>
            <a:r>
              <a:rPr lang="en-US" dirty="0"/>
              <a:t>Opinion on Internal Control Over Financial Reporting</a:t>
            </a:r>
          </a:p>
          <a:p>
            <a:pPr lvl="2"/>
            <a:r>
              <a:rPr lang="en-US" dirty="0"/>
              <a:t>Opinion on Compliance and Internal Control Over Compliance </a:t>
            </a:r>
          </a:p>
        </p:txBody>
      </p:sp>
    </p:spTree>
    <p:extLst>
      <p:ext uri="{BB962C8B-B14F-4D97-AF65-F5344CB8AC3E}">
        <p14:creationId xmlns:p14="http://schemas.microsoft.com/office/powerpoint/2010/main" val="7785462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E35EC7A9-2B4F-413C-921E-D1EC30058026}"/>
              </a:ext>
            </a:extLst>
          </p:cNvPr>
          <p:cNvSpPr>
            <a:spLocks noGrp="1"/>
          </p:cNvSpPr>
          <p:nvPr>
            <p:ph type="title"/>
          </p:nvPr>
        </p:nvSpPr>
        <p:spPr/>
        <p:txBody>
          <a:bodyPr/>
          <a:lstStyle/>
          <a:p>
            <a:r>
              <a:rPr lang="en-US" sz="4400" dirty="0">
                <a:solidFill>
                  <a:schemeClr val="bg1"/>
                </a:solidFill>
              </a:rPr>
              <a:t>Auditor Insights – </a:t>
            </a:r>
            <a:r>
              <a:rPr lang="en-US" dirty="0"/>
              <a:t>Single Audits</a:t>
            </a:r>
          </a:p>
        </p:txBody>
      </p:sp>
      <p:sp>
        <p:nvSpPr>
          <p:cNvPr id="4" name="Slide Number Placeholder 3">
            <a:extLst>
              <a:ext uri="{FF2B5EF4-FFF2-40B4-BE49-F238E27FC236}">
                <a16:creationId xmlns:a16="http://schemas.microsoft.com/office/drawing/2014/main" id="{BE519E79-9EC4-4008-920E-524869425981}"/>
              </a:ext>
            </a:extLst>
          </p:cNvPr>
          <p:cNvSpPr>
            <a:spLocks noGrp="1"/>
          </p:cNvSpPr>
          <p:nvPr>
            <p:ph type="sldNum" sz="quarter" idx="10"/>
          </p:nvPr>
        </p:nvSpPr>
        <p:spPr/>
        <p:txBody>
          <a:bodyPr/>
          <a:lstStyle/>
          <a:p>
            <a:fld id="{80A4461D-0231-4971-ADCE-80D604C2A670}" type="slidenum">
              <a:rPr lang="en-US" smtClean="0"/>
              <a:pPr/>
              <a:t>23</a:t>
            </a:fld>
            <a:endParaRPr lang="en-US" dirty="0"/>
          </a:p>
        </p:txBody>
      </p:sp>
      <p:sp>
        <p:nvSpPr>
          <p:cNvPr id="3" name="Content Placeholder 2">
            <a:extLst>
              <a:ext uri="{FF2B5EF4-FFF2-40B4-BE49-F238E27FC236}">
                <a16:creationId xmlns:a16="http://schemas.microsoft.com/office/drawing/2014/main" id="{0B018332-ABB3-0140-DF52-0B3B4A7BF847}"/>
              </a:ext>
            </a:extLst>
          </p:cNvPr>
          <p:cNvSpPr>
            <a:spLocks noGrp="1"/>
          </p:cNvSpPr>
          <p:nvPr>
            <p:ph idx="1"/>
          </p:nvPr>
        </p:nvSpPr>
        <p:spPr/>
        <p:txBody>
          <a:bodyPr>
            <a:normAutofit/>
          </a:bodyPr>
          <a:lstStyle/>
          <a:p>
            <a:pPr marL="0" indent="0">
              <a:buNone/>
            </a:pPr>
            <a:r>
              <a:rPr lang="en-US" b="1" dirty="0"/>
              <a:t>Uniform Grant Guidance Resources</a:t>
            </a:r>
          </a:p>
          <a:p>
            <a:pPr marL="0" marR="0" indent="0" algn="just">
              <a:spcBef>
                <a:spcPts val="0"/>
              </a:spcBef>
              <a:spcAft>
                <a:spcPts val="0"/>
              </a:spcAft>
              <a:buNone/>
            </a:pPr>
            <a:endParaRPr lang="en-US" sz="18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indent="0" algn="just">
              <a:spcBef>
                <a:spcPts val="0"/>
              </a:spcBef>
              <a:spcAft>
                <a:spcPts val="0"/>
              </a:spcAft>
              <a:buNone/>
            </a:pPr>
            <a:r>
              <a:rPr lang="en-US" sz="1800" u="sng" dirty="0">
                <a:solidFill>
                  <a:srgbClr val="0000FF"/>
                </a:solidFill>
                <a:effectLst/>
                <a:latin typeface="Times New Roman" panose="02020603050405020304" pitchFamily="18" charset="0"/>
                <a:ea typeface="MS Mincho" panose="02020609040205080304" pitchFamily="49" charset="-128"/>
                <a:cs typeface="Times New Roman" panose="02020603050405020304" pitchFamily="18" charset="0"/>
                <a:hlinkClick r:id="rId3"/>
              </a:rPr>
              <a:t>https://cfo.gov/cofar/</a:t>
            </a:r>
            <a:endParaRPr lang="en-US" sz="18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indent="0" algn="just">
              <a:spcBef>
                <a:spcPts val="0"/>
              </a:spcBef>
              <a:spcAft>
                <a:spcPts val="0"/>
              </a:spcAft>
              <a:buNone/>
            </a:pPr>
            <a:endParaRPr lang="en-US" sz="18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lvl="0" indent="0" algn="just">
              <a:spcBef>
                <a:spcPts val="0"/>
              </a:spcBef>
              <a:spcAft>
                <a:spcPts val="0"/>
              </a:spcAft>
              <a:buNone/>
            </a:pPr>
            <a:r>
              <a:rPr lang="en-US" sz="1800" dirty="0">
                <a:effectLst/>
                <a:latin typeface="Times New Roman" panose="02020603050405020304" pitchFamily="18" charset="0"/>
                <a:ea typeface="MS Mincho" panose="02020609040205080304" pitchFamily="49" charset="-128"/>
                <a:cs typeface="Times New Roman" panose="02020603050405020304" pitchFamily="18" charset="0"/>
              </a:rPr>
              <a:t>Review the “Frequently Asked Questions” link provided on the homepage that was updated in November of 2014</a:t>
            </a:r>
            <a:endParaRPr lang="en-US" sz="1800" dirty="0">
              <a:latin typeface="Cambria" panose="02040503050406030204" pitchFamily="18" charset="0"/>
              <a:ea typeface="MS Mincho" panose="02020609040205080304" pitchFamily="49" charset="-128"/>
              <a:cs typeface="Times New Roman" panose="02020603050405020304" pitchFamily="18" charset="0"/>
            </a:endParaRPr>
          </a:p>
          <a:p>
            <a:pPr marL="0" marR="0" lvl="0" indent="0" algn="just">
              <a:spcBef>
                <a:spcPts val="0"/>
              </a:spcBef>
              <a:spcAft>
                <a:spcPts val="0"/>
              </a:spcAft>
              <a:buNone/>
            </a:pPr>
            <a:r>
              <a:rPr lang="en-US" sz="1800" dirty="0">
                <a:effectLst/>
                <a:latin typeface="Times New Roman" panose="02020603050405020304" pitchFamily="18" charset="0"/>
                <a:ea typeface="MS Mincho" panose="02020609040205080304" pitchFamily="49" charset="-128"/>
                <a:cs typeface="Times New Roman" panose="02020603050405020304" pitchFamily="18" charset="0"/>
              </a:rPr>
              <a:t> </a:t>
            </a:r>
            <a:endParaRPr lang="en-US" sz="18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lvl="0" indent="0" algn="just">
              <a:spcBef>
                <a:spcPts val="0"/>
              </a:spcBef>
              <a:spcAft>
                <a:spcPts val="0"/>
              </a:spcAft>
              <a:buNone/>
            </a:pPr>
            <a:r>
              <a:rPr lang="en-US" sz="1800" dirty="0">
                <a:effectLst/>
                <a:latin typeface="Times New Roman" panose="02020603050405020304" pitchFamily="18" charset="0"/>
                <a:ea typeface="MS Mincho" panose="02020609040205080304" pitchFamily="49" charset="-128"/>
                <a:cs typeface="Times New Roman" panose="02020603050405020304" pitchFamily="18" charset="0"/>
              </a:rPr>
              <a:t>Training webcasts related to administrative requirements and procurement requirements are provided on the homepage as well</a:t>
            </a:r>
            <a:endParaRPr lang="en-US" sz="1800" dirty="0">
              <a:effectLst/>
              <a:latin typeface="Cambria" panose="02040503050406030204" pitchFamily="18" charset="0"/>
              <a:ea typeface="MS Mincho" panose="02020609040205080304" pitchFamily="49" charset="-128"/>
              <a:cs typeface="Times New Roman" panose="02020603050405020304" pitchFamily="18" charset="0"/>
            </a:endParaRPr>
          </a:p>
          <a:p>
            <a:pPr marR="0" indent="0">
              <a:spcBef>
                <a:spcPts val="0"/>
              </a:spcBef>
              <a:spcAft>
                <a:spcPts val="0"/>
              </a:spcAft>
              <a:buNone/>
            </a:pPr>
            <a:endParaRPr lang="en-US" sz="1800" dirty="0">
              <a:effectLst/>
              <a:latin typeface="Cambria" panose="020405030504060302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40938537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E35EC7A9-2B4F-413C-921E-D1EC30058026}"/>
              </a:ext>
            </a:extLst>
          </p:cNvPr>
          <p:cNvSpPr>
            <a:spLocks noGrp="1"/>
          </p:cNvSpPr>
          <p:nvPr>
            <p:ph type="title"/>
          </p:nvPr>
        </p:nvSpPr>
        <p:spPr/>
        <p:txBody>
          <a:bodyPr/>
          <a:lstStyle/>
          <a:p>
            <a:r>
              <a:rPr lang="en-US" sz="4400" dirty="0">
                <a:solidFill>
                  <a:schemeClr val="bg1"/>
                </a:solidFill>
              </a:rPr>
              <a:t>Auditor Insights – </a:t>
            </a:r>
            <a:r>
              <a:rPr lang="en-US" dirty="0"/>
              <a:t>Single Audit for ARPA</a:t>
            </a:r>
          </a:p>
        </p:txBody>
      </p:sp>
      <p:sp>
        <p:nvSpPr>
          <p:cNvPr id="4" name="Slide Number Placeholder 3">
            <a:extLst>
              <a:ext uri="{FF2B5EF4-FFF2-40B4-BE49-F238E27FC236}">
                <a16:creationId xmlns:a16="http://schemas.microsoft.com/office/drawing/2014/main" id="{BE519E79-9EC4-4008-920E-524869425981}"/>
              </a:ext>
            </a:extLst>
          </p:cNvPr>
          <p:cNvSpPr>
            <a:spLocks noGrp="1"/>
          </p:cNvSpPr>
          <p:nvPr>
            <p:ph type="sldNum" sz="quarter" idx="10"/>
          </p:nvPr>
        </p:nvSpPr>
        <p:spPr/>
        <p:txBody>
          <a:bodyPr/>
          <a:lstStyle/>
          <a:p>
            <a:fld id="{80A4461D-0231-4971-ADCE-80D604C2A670}" type="slidenum">
              <a:rPr lang="en-US" smtClean="0"/>
              <a:pPr/>
              <a:t>24</a:t>
            </a:fld>
            <a:endParaRPr lang="en-US" dirty="0"/>
          </a:p>
        </p:txBody>
      </p:sp>
      <p:sp>
        <p:nvSpPr>
          <p:cNvPr id="3" name="Content Placeholder 2">
            <a:extLst>
              <a:ext uri="{FF2B5EF4-FFF2-40B4-BE49-F238E27FC236}">
                <a16:creationId xmlns:a16="http://schemas.microsoft.com/office/drawing/2014/main" id="{0B018332-ABB3-0140-DF52-0B3B4A7BF847}"/>
              </a:ext>
            </a:extLst>
          </p:cNvPr>
          <p:cNvSpPr>
            <a:spLocks noGrp="1"/>
          </p:cNvSpPr>
          <p:nvPr>
            <p:ph idx="1"/>
          </p:nvPr>
        </p:nvSpPr>
        <p:spPr/>
        <p:txBody>
          <a:bodyPr>
            <a:normAutofit/>
          </a:bodyPr>
          <a:lstStyle/>
          <a:p>
            <a:pPr marL="0" indent="0">
              <a:buNone/>
            </a:pPr>
            <a:r>
              <a:rPr lang="en-US" b="1" dirty="0"/>
              <a:t>Single Audit Alternative for ARPA</a:t>
            </a:r>
          </a:p>
          <a:p>
            <a:pPr lvl="1"/>
            <a:r>
              <a:rPr lang="en-US" dirty="0"/>
              <a:t>April 2022 Compliance Supplement allows for an alternative approach to single audit related to ARPA Funds</a:t>
            </a:r>
          </a:p>
          <a:p>
            <a:pPr lvl="1"/>
            <a:r>
              <a:rPr lang="en-US" dirty="0"/>
              <a:t>ARPA recipients that expend $750,000 or more during the year in federal awards and meet BOTH criteria below qualify for the alternative approach:</a:t>
            </a:r>
          </a:p>
          <a:p>
            <a:pPr lvl="2"/>
            <a:r>
              <a:rPr lang="en-US" dirty="0"/>
              <a:t>Total amount of the ARPA award received is less than $10M</a:t>
            </a:r>
          </a:p>
          <a:p>
            <a:pPr lvl="2"/>
            <a:r>
              <a:rPr lang="en-US" dirty="0"/>
              <a:t>Other federal award funds expended by the recipient (not including ARPA) are less than $750,000 – </a:t>
            </a:r>
            <a:r>
              <a:rPr lang="en-US" i="1" dirty="0"/>
              <a:t>meaning they are only required to have a single audit conducted because of their ARPA expenses</a:t>
            </a:r>
          </a:p>
          <a:p>
            <a:pPr lvl="1"/>
            <a:r>
              <a:rPr lang="en-US" dirty="0"/>
              <a:t>The alternative is a “Compliance Examination Engagement”</a:t>
            </a:r>
          </a:p>
          <a:p>
            <a:pPr lvl="1"/>
            <a:r>
              <a:rPr lang="en-US" dirty="0"/>
              <a:t>Discuss with your audit firm</a:t>
            </a:r>
          </a:p>
        </p:txBody>
      </p:sp>
    </p:spTree>
    <p:extLst>
      <p:ext uri="{BB962C8B-B14F-4D97-AF65-F5344CB8AC3E}">
        <p14:creationId xmlns:p14="http://schemas.microsoft.com/office/powerpoint/2010/main" val="24647511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E35EC7A9-2B4F-413C-921E-D1EC30058026}"/>
              </a:ext>
            </a:extLst>
          </p:cNvPr>
          <p:cNvSpPr>
            <a:spLocks noGrp="1"/>
          </p:cNvSpPr>
          <p:nvPr>
            <p:ph type="title"/>
          </p:nvPr>
        </p:nvSpPr>
        <p:spPr/>
        <p:txBody>
          <a:bodyPr/>
          <a:lstStyle/>
          <a:p>
            <a:r>
              <a:rPr lang="en-US" sz="4400" dirty="0">
                <a:solidFill>
                  <a:schemeClr val="bg1"/>
                </a:solidFill>
              </a:rPr>
              <a:t>Auditor Insights – </a:t>
            </a:r>
            <a:r>
              <a:rPr lang="en-US" dirty="0"/>
              <a:t>Single Audit for ARPA</a:t>
            </a:r>
          </a:p>
        </p:txBody>
      </p:sp>
      <p:sp>
        <p:nvSpPr>
          <p:cNvPr id="4" name="Slide Number Placeholder 3">
            <a:extLst>
              <a:ext uri="{FF2B5EF4-FFF2-40B4-BE49-F238E27FC236}">
                <a16:creationId xmlns:a16="http://schemas.microsoft.com/office/drawing/2014/main" id="{BE519E79-9EC4-4008-920E-524869425981}"/>
              </a:ext>
            </a:extLst>
          </p:cNvPr>
          <p:cNvSpPr>
            <a:spLocks noGrp="1"/>
          </p:cNvSpPr>
          <p:nvPr>
            <p:ph type="sldNum" sz="quarter" idx="10"/>
          </p:nvPr>
        </p:nvSpPr>
        <p:spPr/>
        <p:txBody>
          <a:bodyPr/>
          <a:lstStyle/>
          <a:p>
            <a:fld id="{80A4461D-0231-4971-ADCE-80D604C2A670}" type="slidenum">
              <a:rPr lang="en-US" smtClean="0"/>
              <a:pPr/>
              <a:t>25</a:t>
            </a:fld>
            <a:endParaRPr lang="en-US" dirty="0"/>
          </a:p>
        </p:txBody>
      </p:sp>
      <p:sp>
        <p:nvSpPr>
          <p:cNvPr id="3" name="Content Placeholder 2">
            <a:extLst>
              <a:ext uri="{FF2B5EF4-FFF2-40B4-BE49-F238E27FC236}">
                <a16:creationId xmlns:a16="http://schemas.microsoft.com/office/drawing/2014/main" id="{0B018332-ABB3-0140-DF52-0B3B4A7BF847}"/>
              </a:ext>
            </a:extLst>
          </p:cNvPr>
          <p:cNvSpPr>
            <a:spLocks noGrp="1"/>
          </p:cNvSpPr>
          <p:nvPr>
            <p:ph idx="1"/>
          </p:nvPr>
        </p:nvSpPr>
        <p:spPr/>
        <p:txBody>
          <a:bodyPr>
            <a:normAutofit fontScale="92500"/>
          </a:bodyPr>
          <a:lstStyle/>
          <a:p>
            <a:pPr marL="0" indent="0">
              <a:buNone/>
            </a:pPr>
            <a:r>
              <a:rPr lang="en-US" b="1" dirty="0"/>
              <a:t>Single Audit Alternative for ARPA – Continued </a:t>
            </a:r>
          </a:p>
          <a:p>
            <a:pPr lvl="1"/>
            <a:r>
              <a:rPr lang="en-US" dirty="0"/>
              <a:t>Compliance Examination Engagement</a:t>
            </a:r>
          </a:p>
          <a:p>
            <a:pPr lvl="2"/>
            <a:r>
              <a:rPr lang="en-US" dirty="0"/>
              <a:t>Formal Schedule of Expenditures of Federal Awards (SEFA) is not required</a:t>
            </a:r>
          </a:p>
          <a:p>
            <a:pPr lvl="2"/>
            <a:r>
              <a:rPr lang="en-US" dirty="0"/>
              <a:t>A more simplified reporting process, which includes a compliance opinion, findings, if applicable, and recipient responses to findings, if applicable</a:t>
            </a:r>
          </a:p>
          <a:p>
            <a:pPr lvl="1"/>
            <a:r>
              <a:rPr lang="en-US" dirty="0"/>
              <a:t>Your auditor will still need to gain an understanding of the relevant portions of internal control over compliance sufficient to plan the engagement and to assess control risk for compliance with the specified requirements for the ARPA program</a:t>
            </a:r>
          </a:p>
          <a:p>
            <a:pPr lvl="1"/>
            <a:r>
              <a:rPr lang="en-US" dirty="0"/>
              <a:t>Same due dates as Single Audits – within the earlier of 30 calendar days after receipt of the auditor’s financial report, or 9 months after the end of the fiscal year</a:t>
            </a:r>
          </a:p>
          <a:p>
            <a:pPr lvl="1"/>
            <a:r>
              <a:rPr lang="en-US" dirty="0"/>
              <a:t>Auditor will be testing Activities Allowed or Unallowed for ARPA funds, as well as Allowable Costs/Cost Principles</a:t>
            </a:r>
          </a:p>
        </p:txBody>
      </p:sp>
    </p:spTree>
    <p:extLst>
      <p:ext uri="{BB962C8B-B14F-4D97-AF65-F5344CB8AC3E}">
        <p14:creationId xmlns:p14="http://schemas.microsoft.com/office/powerpoint/2010/main" val="7579914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D24E0-BC2B-4BCB-9441-0DDC0DE615D0}"/>
              </a:ext>
            </a:extLst>
          </p:cNvPr>
          <p:cNvSpPr>
            <a:spLocks noGrp="1"/>
          </p:cNvSpPr>
          <p:nvPr>
            <p:ph type="ctrTitle"/>
          </p:nvPr>
        </p:nvSpPr>
        <p:spPr/>
        <p:txBody>
          <a:bodyPr/>
          <a:lstStyle/>
          <a:p>
            <a:r>
              <a:rPr lang="en-US" dirty="0"/>
              <a:t>Questions?</a:t>
            </a:r>
            <a:br>
              <a:rPr lang="en-US" dirty="0"/>
            </a:br>
            <a:br>
              <a:rPr lang="en-US" dirty="0"/>
            </a:br>
            <a:r>
              <a:rPr lang="en-US" sz="2000" dirty="0"/>
              <a:t>Jamie L. Wilkey, Partner</a:t>
            </a:r>
            <a:br>
              <a:rPr lang="en-US" sz="2000" dirty="0"/>
            </a:br>
            <a:r>
              <a:rPr lang="en-US" sz="2000" dirty="0"/>
              <a:t>Lauterbach &amp; Amen, LLP</a:t>
            </a:r>
            <a:br>
              <a:rPr lang="en-US" sz="2000" dirty="0"/>
            </a:br>
            <a:r>
              <a:rPr lang="en-US" sz="2000" dirty="0"/>
              <a:t>630.393.1483 Office</a:t>
            </a:r>
            <a:br>
              <a:rPr lang="en-US" sz="2000" dirty="0"/>
            </a:br>
            <a:r>
              <a:rPr lang="en-US" sz="2000" dirty="0">
                <a:hlinkClick r:id="rId3"/>
              </a:rPr>
              <a:t>jwilkey@lauterbachamen.com</a:t>
            </a:r>
            <a:r>
              <a:rPr lang="en-US" sz="2000" dirty="0"/>
              <a:t> </a:t>
            </a:r>
            <a:endParaRPr lang="en-US" dirty="0"/>
          </a:p>
        </p:txBody>
      </p:sp>
      <p:sp>
        <p:nvSpPr>
          <p:cNvPr id="3" name="Slide Number Placeholder 2">
            <a:extLst>
              <a:ext uri="{FF2B5EF4-FFF2-40B4-BE49-F238E27FC236}">
                <a16:creationId xmlns:a16="http://schemas.microsoft.com/office/drawing/2014/main" id="{E5B73629-59A0-4BA7-895B-A639D74D1BD0}"/>
              </a:ext>
            </a:extLst>
          </p:cNvPr>
          <p:cNvSpPr>
            <a:spLocks noGrp="1"/>
          </p:cNvSpPr>
          <p:nvPr>
            <p:ph type="sldNum" sz="quarter" idx="10"/>
          </p:nvPr>
        </p:nvSpPr>
        <p:spPr/>
        <p:txBody>
          <a:bodyPr/>
          <a:lstStyle/>
          <a:p>
            <a:fld id="{80A4461D-0231-4971-ADCE-80D604C2A670}" type="slidenum">
              <a:rPr lang="en-US" smtClean="0"/>
              <a:pPr/>
              <a:t>26</a:t>
            </a:fld>
            <a:endParaRPr lang="en-US" dirty="0"/>
          </a:p>
        </p:txBody>
      </p:sp>
    </p:spTree>
    <p:extLst>
      <p:ext uri="{BB962C8B-B14F-4D97-AF65-F5344CB8AC3E}">
        <p14:creationId xmlns:p14="http://schemas.microsoft.com/office/powerpoint/2010/main" val="3298232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67775-6BD0-D98A-AF74-9CF22F751111}"/>
              </a:ext>
            </a:extLst>
          </p:cNvPr>
          <p:cNvSpPr>
            <a:spLocks noGrp="1"/>
          </p:cNvSpPr>
          <p:nvPr>
            <p:ph type="title"/>
          </p:nvPr>
        </p:nvSpPr>
        <p:spPr/>
        <p:txBody>
          <a:bodyPr/>
          <a:lstStyle/>
          <a:p>
            <a:r>
              <a:rPr lang="en-US" sz="4400" dirty="0"/>
              <a:t>Project Utilization</a:t>
            </a:r>
            <a:endParaRPr lang="en-US" dirty="0"/>
          </a:p>
        </p:txBody>
      </p:sp>
      <p:sp>
        <p:nvSpPr>
          <p:cNvPr id="3" name="Content Placeholder 2">
            <a:extLst>
              <a:ext uri="{FF2B5EF4-FFF2-40B4-BE49-F238E27FC236}">
                <a16:creationId xmlns:a16="http://schemas.microsoft.com/office/drawing/2014/main" id="{235A5C34-53E6-A6A1-F904-C9CE830AB499}"/>
              </a:ext>
            </a:extLst>
          </p:cNvPr>
          <p:cNvSpPr>
            <a:spLocks noGrp="1"/>
          </p:cNvSpPr>
          <p:nvPr>
            <p:ph idx="1"/>
          </p:nvPr>
        </p:nvSpPr>
        <p:spPr/>
        <p:txBody>
          <a:bodyPr/>
          <a:lstStyle/>
          <a:p>
            <a:pPr>
              <a:buFont typeface="Arial" panose="020B0604020202020204" pitchFamily="34" charset="0"/>
              <a:buChar char="•"/>
            </a:pPr>
            <a:r>
              <a:rPr lang="en-US" dirty="0"/>
              <a:t>Projects are an easy way to keep track of activity for reporting purposes</a:t>
            </a:r>
          </a:p>
          <a:p>
            <a:pPr>
              <a:buFont typeface="Arial" panose="020B0604020202020204" pitchFamily="34" charset="0"/>
              <a:buChar char="•"/>
            </a:pPr>
            <a:r>
              <a:rPr lang="en-US" dirty="0"/>
              <a:t>Some common examples are road maintenance, sewer repairs, bond or escrow tracking, and employee expense tracking</a:t>
            </a:r>
          </a:p>
          <a:p>
            <a:pPr>
              <a:buFont typeface="Arial" panose="020B0604020202020204" pitchFamily="34" charset="0"/>
              <a:buChar char="•"/>
            </a:pPr>
            <a:r>
              <a:rPr lang="en-US" dirty="0"/>
              <a:t>Reports can be generated for the project but also rolled up to the main account number for Financial reporting</a:t>
            </a:r>
          </a:p>
          <a:p>
            <a:pPr>
              <a:buFont typeface="Arial" panose="020B0604020202020204" pitchFamily="34" charset="0"/>
              <a:buChar char="•"/>
            </a:pPr>
            <a:r>
              <a:rPr lang="en-US" dirty="0"/>
              <a:t>When using projects you will need to add the segment to your Chart of Accounts – example FFF-DDD.DDD-AAA.AAA-PPPPP</a:t>
            </a:r>
          </a:p>
        </p:txBody>
      </p:sp>
      <p:sp>
        <p:nvSpPr>
          <p:cNvPr id="4" name="Slide Number Placeholder 3">
            <a:extLst>
              <a:ext uri="{FF2B5EF4-FFF2-40B4-BE49-F238E27FC236}">
                <a16:creationId xmlns:a16="http://schemas.microsoft.com/office/drawing/2014/main" id="{9D08720D-FDCB-3D79-FB16-81A5066C97F3}"/>
              </a:ext>
            </a:extLst>
          </p:cNvPr>
          <p:cNvSpPr>
            <a:spLocks noGrp="1"/>
          </p:cNvSpPr>
          <p:nvPr>
            <p:ph type="sldNum" sz="quarter" idx="10"/>
          </p:nvPr>
        </p:nvSpPr>
        <p:spPr/>
        <p:txBody>
          <a:bodyPr/>
          <a:lstStyle/>
          <a:p>
            <a:fld id="{80A4461D-0231-4971-ADCE-80D604C2A670}" type="slidenum">
              <a:rPr lang="en-US" smtClean="0"/>
              <a:pPr/>
              <a:t>3</a:t>
            </a:fld>
            <a:endParaRPr lang="en-US" dirty="0"/>
          </a:p>
        </p:txBody>
      </p:sp>
    </p:spTree>
    <p:extLst>
      <p:ext uri="{BB962C8B-B14F-4D97-AF65-F5344CB8AC3E}">
        <p14:creationId xmlns:p14="http://schemas.microsoft.com/office/powerpoint/2010/main" val="4103553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F210E-89ED-4976-6C86-4635A882407A}"/>
              </a:ext>
            </a:extLst>
          </p:cNvPr>
          <p:cNvSpPr>
            <a:spLocks noGrp="1"/>
          </p:cNvSpPr>
          <p:nvPr>
            <p:ph type="title"/>
          </p:nvPr>
        </p:nvSpPr>
        <p:spPr/>
        <p:txBody>
          <a:bodyPr/>
          <a:lstStyle/>
          <a:p>
            <a:r>
              <a:rPr lang="en-US" sz="4400" dirty="0">
                <a:solidFill>
                  <a:schemeClr val="bg1"/>
                </a:solidFill>
              </a:rPr>
              <a:t>Project Setup</a:t>
            </a:r>
            <a:endParaRPr lang="en-US" dirty="0"/>
          </a:p>
        </p:txBody>
      </p:sp>
      <p:sp>
        <p:nvSpPr>
          <p:cNvPr id="3" name="Content Placeholder 2">
            <a:extLst>
              <a:ext uri="{FF2B5EF4-FFF2-40B4-BE49-F238E27FC236}">
                <a16:creationId xmlns:a16="http://schemas.microsoft.com/office/drawing/2014/main" id="{03A1ECAB-681E-C830-237C-D93A65518F71}"/>
              </a:ext>
            </a:extLst>
          </p:cNvPr>
          <p:cNvSpPr>
            <a:spLocks noGrp="1"/>
          </p:cNvSpPr>
          <p:nvPr>
            <p:ph idx="1"/>
          </p:nvPr>
        </p:nvSpPr>
        <p:spPr>
          <a:xfrm>
            <a:off x="838200" y="1825625"/>
            <a:ext cx="10515600" cy="1603375"/>
          </a:xfrm>
        </p:spPr>
        <p:txBody>
          <a:bodyPr>
            <a:normAutofit/>
          </a:bodyPr>
          <a:lstStyle/>
          <a:p>
            <a:pPr>
              <a:buFont typeface="Arial" panose="020B0604020202020204" pitchFamily="34" charset="0"/>
              <a:buChar char="•"/>
            </a:pPr>
            <a:r>
              <a:rPr lang="en-US" sz="2400" dirty="0"/>
              <a:t>To add a project go to Program Setup </a:t>
            </a:r>
            <a:r>
              <a:rPr lang="en-US" sz="2400" dirty="0">
                <a:sym typeface="Wingdings" panose="05000000000000000000" pitchFamily="2" charset="2"/>
              </a:rPr>
              <a:t> Projects…</a:t>
            </a:r>
          </a:p>
          <a:p>
            <a:pPr>
              <a:buFont typeface="Arial" panose="020B0604020202020204" pitchFamily="34" charset="0"/>
              <a:buChar char="•"/>
            </a:pPr>
            <a:r>
              <a:rPr lang="en-US" sz="2400" dirty="0">
                <a:sym typeface="Wingdings" panose="05000000000000000000" pitchFamily="2" charset="2"/>
              </a:rPr>
              <a:t>In here you will create the project code and add all basic information</a:t>
            </a:r>
          </a:p>
        </p:txBody>
      </p:sp>
      <p:sp>
        <p:nvSpPr>
          <p:cNvPr id="4" name="Slide Number Placeholder 3">
            <a:extLst>
              <a:ext uri="{FF2B5EF4-FFF2-40B4-BE49-F238E27FC236}">
                <a16:creationId xmlns:a16="http://schemas.microsoft.com/office/drawing/2014/main" id="{28DC1C1C-6A95-7A1A-3AE2-3DFDE370ADC0}"/>
              </a:ext>
            </a:extLst>
          </p:cNvPr>
          <p:cNvSpPr>
            <a:spLocks noGrp="1"/>
          </p:cNvSpPr>
          <p:nvPr>
            <p:ph type="sldNum" sz="quarter" idx="10"/>
          </p:nvPr>
        </p:nvSpPr>
        <p:spPr/>
        <p:txBody>
          <a:bodyPr/>
          <a:lstStyle/>
          <a:p>
            <a:fld id="{80A4461D-0231-4971-ADCE-80D604C2A670}" type="slidenum">
              <a:rPr lang="en-US" smtClean="0"/>
              <a:pPr/>
              <a:t>4</a:t>
            </a:fld>
            <a:endParaRPr lang="en-US" dirty="0"/>
          </a:p>
        </p:txBody>
      </p:sp>
      <p:pic>
        <p:nvPicPr>
          <p:cNvPr id="5" name="Picture 2" descr="C:\Users\CMEIRI~1.BSA\AppData\Local\Temp\SNAGHTML26e9577.PNG">
            <a:extLst>
              <a:ext uri="{FF2B5EF4-FFF2-40B4-BE49-F238E27FC236}">
                <a16:creationId xmlns:a16="http://schemas.microsoft.com/office/drawing/2014/main" id="{7DA30B3C-C5DF-7910-FAE0-C25D61E65B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7571" y="2891380"/>
            <a:ext cx="5899484" cy="331846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E50B5360-DD83-C14D-FBEE-5EE566AA2058}"/>
              </a:ext>
            </a:extLst>
          </p:cNvPr>
          <p:cNvPicPr>
            <a:picLocks noChangeAspect="1"/>
          </p:cNvPicPr>
          <p:nvPr/>
        </p:nvPicPr>
        <p:blipFill>
          <a:blip r:embed="rId3"/>
          <a:stretch>
            <a:fillRect/>
          </a:stretch>
        </p:blipFill>
        <p:spPr>
          <a:xfrm>
            <a:off x="6620850" y="2855659"/>
            <a:ext cx="5309606" cy="3159510"/>
          </a:xfrm>
          <a:prstGeom prst="rect">
            <a:avLst/>
          </a:prstGeom>
        </p:spPr>
      </p:pic>
    </p:spTree>
    <p:extLst>
      <p:ext uri="{BB962C8B-B14F-4D97-AF65-F5344CB8AC3E}">
        <p14:creationId xmlns:p14="http://schemas.microsoft.com/office/powerpoint/2010/main" val="798612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9E31F-24BA-80CC-A4F8-BF8E9D632012}"/>
              </a:ext>
            </a:extLst>
          </p:cNvPr>
          <p:cNvSpPr>
            <a:spLocks noGrp="1"/>
          </p:cNvSpPr>
          <p:nvPr>
            <p:ph type="title"/>
          </p:nvPr>
        </p:nvSpPr>
        <p:spPr/>
        <p:txBody>
          <a:bodyPr/>
          <a:lstStyle/>
          <a:p>
            <a:r>
              <a:rPr lang="en-US" sz="4400" dirty="0">
                <a:solidFill>
                  <a:schemeClr val="bg1"/>
                </a:solidFill>
              </a:rPr>
              <a:t>Creating Project GL Numbers</a:t>
            </a:r>
            <a:endParaRPr lang="en-US" dirty="0"/>
          </a:p>
        </p:txBody>
      </p:sp>
      <p:sp>
        <p:nvSpPr>
          <p:cNvPr id="3" name="Content Placeholder 2">
            <a:extLst>
              <a:ext uri="{FF2B5EF4-FFF2-40B4-BE49-F238E27FC236}">
                <a16:creationId xmlns:a16="http://schemas.microsoft.com/office/drawing/2014/main" id="{6C5BBF00-80D1-619A-1975-56F4E14A874F}"/>
              </a:ext>
            </a:extLst>
          </p:cNvPr>
          <p:cNvSpPr>
            <a:spLocks noGrp="1"/>
          </p:cNvSpPr>
          <p:nvPr>
            <p:ph idx="1"/>
          </p:nvPr>
        </p:nvSpPr>
        <p:spPr>
          <a:xfrm>
            <a:off x="838200" y="1690689"/>
            <a:ext cx="6075950" cy="1738312"/>
          </a:xfrm>
        </p:spPr>
        <p:txBody>
          <a:bodyPr/>
          <a:lstStyle/>
          <a:p>
            <a:pPr>
              <a:buFont typeface="Arial" panose="020B0604020202020204" pitchFamily="34" charset="0"/>
              <a:buChar char="•"/>
            </a:pPr>
            <a:r>
              <a:rPr lang="en-US" sz="2200" dirty="0"/>
              <a:t>Go to Tools </a:t>
            </a:r>
            <a:r>
              <a:rPr lang="en-US" sz="2200" dirty="0">
                <a:sym typeface="Wingdings" panose="05000000000000000000" pitchFamily="2" charset="2"/>
              </a:rPr>
              <a:t> Project GL Builder</a:t>
            </a:r>
          </a:p>
          <a:p>
            <a:pPr>
              <a:buFont typeface="Arial" panose="020B0604020202020204" pitchFamily="34" charset="0"/>
              <a:buChar char="•"/>
            </a:pPr>
            <a:r>
              <a:rPr lang="en-US" sz="2200" dirty="0">
                <a:sym typeface="Wingdings" panose="05000000000000000000" pitchFamily="2" charset="2"/>
              </a:rPr>
              <a:t>Enter the Project to Build and select GL Numbers</a:t>
            </a:r>
          </a:p>
          <a:p>
            <a:pPr>
              <a:buFont typeface="Arial" panose="020B0604020202020204" pitchFamily="34" charset="0"/>
              <a:buChar char="•"/>
            </a:pPr>
            <a:r>
              <a:rPr lang="en-US" sz="2200" dirty="0">
                <a:sym typeface="Wingdings" panose="05000000000000000000" pitchFamily="2" charset="2"/>
              </a:rPr>
              <a:t>To Require Project entry you can make the main account Inactive in the Chart of Accounts Setup</a:t>
            </a:r>
            <a:endParaRPr lang="en-US" sz="2200" dirty="0"/>
          </a:p>
          <a:p>
            <a:endParaRPr lang="en-US" dirty="0"/>
          </a:p>
        </p:txBody>
      </p:sp>
      <p:sp>
        <p:nvSpPr>
          <p:cNvPr id="4" name="Slide Number Placeholder 3">
            <a:extLst>
              <a:ext uri="{FF2B5EF4-FFF2-40B4-BE49-F238E27FC236}">
                <a16:creationId xmlns:a16="http://schemas.microsoft.com/office/drawing/2014/main" id="{BFDF91BE-27CD-B425-2BF0-27A509C0D412}"/>
              </a:ext>
            </a:extLst>
          </p:cNvPr>
          <p:cNvSpPr>
            <a:spLocks noGrp="1"/>
          </p:cNvSpPr>
          <p:nvPr>
            <p:ph type="sldNum" sz="quarter" idx="10"/>
          </p:nvPr>
        </p:nvSpPr>
        <p:spPr/>
        <p:txBody>
          <a:bodyPr/>
          <a:lstStyle/>
          <a:p>
            <a:fld id="{80A4461D-0231-4971-ADCE-80D604C2A670}" type="slidenum">
              <a:rPr lang="en-US" smtClean="0"/>
              <a:pPr/>
              <a:t>5</a:t>
            </a:fld>
            <a:endParaRPr lang="en-US" dirty="0"/>
          </a:p>
        </p:txBody>
      </p:sp>
      <p:pic>
        <p:nvPicPr>
          <p:cNvPr id="5" name="Picture 2" descr="C:\Users\CMEIRI~1.BSA\AppData\Local\Temp\SNAGHTML274bd71.PNG">
            <a:extLst>
              <a:ext uri="{FF2B5EF4-FFF2-40B4-BE49-F238E27FC236}">
                <a16:creationId xmlns:a16="http://schemas.microsoft.com/office/drawing/2014/main" id="{A99934F4-47D4-F2C8-5EFE-9925374319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6975" y="3225463"/>
            <a:ext cx="4861439" cy="360394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A67ACFE3-D7F9-FA2D-B0B2-0A54411997E3}"/>
              </a:ext>
            </a:extLst>
          </p:cNvPr>
          <p:cNvPicPr>
            <a:picLocks noChangeAspect="1"/>
          </p:cNvPicPr>
          <p:nvPr/>
        </p:nvPicPr>
        <p:blipFill>
          <a:blip r:embed="rId3"/>
          <a:stretch>
            <a:fillRect/>
          </a:stretch>
        </p:blipFill>
        <p:spPr>
          <a:xfrm>
            <a:off x="6978318" y="1715940"/>
            <a:ext cx="3850103" cy="5008369"/>
          </a:xfrm>
          <a:prstGeom prst="rect">
            <a:avLst/>
          </a:prstGeom>
        </p:spPr>
      </p:pic>
    </p:spTree>
    <p:extLst>
      <p:ext uri="{BB962C8B-B14F-4D97-AF65-F5344CB8AC3E}">
        <p14:creationId xmlns:p14="http://schemas.microsoft.com/office/powerpoint/2010/main" val="2061398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6FE20-9107-62BA-327F-62E6199E6840}"/>
              </a:ext>
            </a:extLst>
          </p:cNvPr>
          <p:cNvSpPr>
            <a:spLocks noGrp="1"/>
          </p:cNvSpPr>
          <p:nvPr>
            <p:ph type="title"/>
          </p:nvPr>
        </p:nvSpPr>
        <p:spPr/>
        <p:txBody>
          <a:bodyPr/>
          <a:lstStyle/>
          <a:p>
            <a:r>
              <a:rPr lang="en-US" sz="4400" dirty="0">
                <a:solidFill>
                  <a:schemeClr val="bg1"/>
                </a:solidFill>
              </a:rPr>
              <a:t>Budgeting for a Project</a:t>
            </a:r>
            <a:endParaRPr lang="en-US" dirty="0"/>
          </a:p>
        </p:txBody>
      </p:sp>
      <p:sp>
        <p:nvSpPr>
          <p:cNvPr id="3" name="Content Placeholder 2">
            <a:extLst>
              <a:ext uri="{FF2B5EF4-FFF2-40B4-BE49-F238E27FC236}">
                <a16:creationId xmlns:a16="http://schemas.microsoft.com/office/drawing/2014/main" id="{34412F63-A060-82D7-07F7-B2DB69757B8F}"/>
              </a:ext>
            </a:extLst>
          </p:cNvPr>
          <p:cNvSpPr>
            <a:spLocks noGrp="1"/>
          </p:cNvSpPr>
          <p:nvPr>
            <p:ph idx="1"/>
          </p:nvPr>
        </p:nvSpPr>
        <p:spPr>
          <a:xfrm>
            <a:off x="838200" y="1825625"/>
            <a:ext cx="10515600" cy="1783849"/>
          </a:xfrm>
        </p:spPr>
        <p:txBody>
          <a:bodyPr/>
          <a:lstStyle/>
          <a:p>
            <a:pPr>
              <a:buFont typeface="Arial" panose="020B0604020202020204" pitchFamily="34" charset="0"/>
              <a:buChar char="•"/>
            </a:pPr>
            <a:r>
              <a:rPr lang="en-US" sz="2400" dirty="0"/>
              <a:t>The project budget is entered within the main budget entry screen through Create or Edit Budget</a:t>
            </a:r>
          </a:p>
          <a:p>
            <a:pPr>
              <a:buFont typeface="Arial" panose="020B0604020202020204" pitchFamily="34" charset="0"/>
              <a:buChar char="•"/>
            </a:pPr>
            <a:r>
              <a:rPr lang="en-US" sz="2400" dirty="0"/>
              <a:t>When entering the Budget you can enter the amount of the GL Account number that needs to be associated with the attached projects</a:t>
            </a:r>
          </a:p>
          <a:p>
            <a:endParaRPr lang="en-US" dirty="0"/>
          </a:p>
        </p:txBody>
      </p:sp>
      <p:sp>
        <p:nvSpPr>
          <p:cNvPr id="4" name="Slide Number Placeholder 3">
            <a:extLst>
              <a:ext uri="{FF2B5EF4-FFF2-40B4-BE49-F238E27FC236}">
                <a16:creationId xmlns:a16="http://schemas.microsoft.com/office/drawing/2014/main" id="{36842BC2-4828-E40B-9CB6-001A59125A91}"/>
              </a:ext>
            </a:extLst>
          </p:cNvPr>
          <p:cNvSpPr>
            <a:spLocks noGrp="1"/>
          </p:cNvSpPr>
          <p:nvPr>
            <p:ph type="sldNum" sz="quarter" idx="10"/>
          </p:nvPr>
        </p:nvSpPr>
        <p:spPr/>
        <p:txBody>
          <a:bodyPr/>
          <a:lstStyle/>
          <a:p>
            <a:fld id="{80A4461D-0231-4971-ADCE-80D604C2A670}" type="slidenum">
              <a:rPr lang="en-US" smtClean="0"/>
              <a:pPr/>
              <a:t>6</a:t>
            </a:fld>
            <a:endParaRPr lang="en-US" dirty="0"/>
          </a:p>
        </p:txBody>
      </p:sp>
      <p:pic>
        <p:nvPicPr>
          <p:cNvPr id="7" name="Picture 6">
            <a:extLst>
              <a:ext uri="{FF2B5EF4-FFF2-40B4-BE49-F238E27FC236}">
                <a16:creationId xmlns:a16="http://schemas.microsoft.com/office/drawing/2014/main" id="{62585B63-BB3B-CE41-CBB8-B510FCB6A64E}"/>
              </a:ext>
            </a:extLst>
          </p:cNvPr>
          <p:cNvPicPr>
            <a:picLocks noChangeAspect="1"/>
          </p:cNvPicPr>
          <p:nvPr/>
        </p:nvPicPr>
        <p:blipFill>
          <a:blip r:embed="rId2"/>
          <a:stretch>
            <a:fillRect/>
          </a:stretch>
        </p:blipFill>
        <p:spPr>
          <a:xfrm>
            <a:off x="1549641" y="3425657"/>
            <a:ext cx="8537546" cy="1408609"/>
          </a:xfrm>
          <a:prstGeom prst="rect">
            <a:avLst/>
          </a:prstGeom>
        </p:spPr>
      </p:pic>
      <p:pic>
        <p:nvPicPr>
          <p:cNvPr id="9" name="Picture 8">
            <a:extLst>
              <a:ext uri="{FF2B5EF4-FFF2-40B4-BE49-F238E27FC236}">
                <a16:creationId xmlns:a16="http://schemas.microsoft.com/office/drawing/2014/main" id="{C4CA1172-8F31-CC5B-3C25-70ACD2DD0A16}"/>
              </a:ext>
            </a:extLst>
          </p:cNvPr>
          <p:cNvPicPr>
            <a:picLocks noChangeAspect="1"/>
          </p:cNvPicPr>
          <p:nvPr/>
        </p:nvPicPr>
        <p:blipFill>
          <a:blip r:embed="rId3"/>
          <a:stretch>
            <a:fillRect/>
          </a:stretch>
        </p:blipFill>
        <p:spPr>
          <a:xfrm>
            <a:off x="1549641" y="4825597"/>
            <a:ext cx="8537546" cy="1510115"/>
          </a:xfrm>
          <a:prstGeom prst="rect">
            <a:avLst/>
          </a:prstGeom>
        </p:spPr>
      </p:pic>
    </p:spTree>
    <p:extLst>
      <p:ext uri="{BB962C8B-B14F-4D97-AF65-F5344CB8AC3E}">
        <p14:creationId xmlns:p14="http://schemas.microsoft.com/office/powerpoint/2010/main" val="723549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91931-3B9A-9082-3684-8420EA0C52BC}"/>
              </a:ext>
            </a:extLst>
          </p:cNvPr>
          <p:cNvSpPr>
            <a:spLocks noGrp="1"/>
          </p:cNvSpPr>
          <p:nvPr>
            <p:ph type="title"/>
          </p:nvPr>
        </p:nvSpPr>
        <p:spPr/>
        <p:txBody>
          <a:bodyPr/>
          <a:lstStyle/>
          <a:p>
            <a:r>
              <a:rPr lang="en-US" sz="4400" dirty="0">
                <a:solidFill>
                  <a:schemeClr val="bg1"/>
                </a:solidFill>
              </a:rPr>
              <a:t>Reporting Examples</a:t>
            </a:r>
            <a:endParaRPr lang="en-US" dirty="0"/>
          </a:p>
        </p:txBody>
      </p:sp>
      <p:sp>
        <p:nvSpPr>
          <p:cNvPr id="4" name="Slide Number Placeholder 3">
            <a:extLst>
              <a:ext uri="{FF2B5EF4-FFF2-40B4-BE49-F238E27FC236}">
                <a16:creationId xmlns:a16="http://schemas.microsoft.com/office/drawing/2014/main" id="{FA18B30B-8242-0BC4-2834-B4CBC254A75F}"/>
              </a:ext>
            </a:extLst>
          </p:cNvPr>
          <p:cNvSpPr>
            <a:spLocks noGrp="1"/>
          </p:cNvSpPr>
          <p:nvPr>
            <p:ph type="sldNum" sz="quarter" idx="10"/>
          </p:nvPr>
        </p:nvSpPr>
        <p:spPr/>
        <p:txBody>
          <a:bodyPr/>
          <a:lstStyle/>
          <a:p>
            <a:fld id="{80A4461D-0231-4971-ADCE-80D604C2A670}" type="slidenum">
              <a:rPr lang="en-US" smtClean="0"/>
              <a:pPr/>
              <a:t>7</a:t>
            </a:fld>
            <a:endParaRPr lang="en-US" dirty="0"/>
          </a:p>
        </p:txBody>
      </p:sp>
      <p:pic>
        <p:nvPicPr>
          <p:cNvPr id="5" name="Content Placeholder 3">
            <a:extLst>
              <a:ext uri="{FF2B5EF4-FFF2-40B4-BE49-F238E27FC236}">
                <a16:creationId xmlns:a16="http://schemas.microsoft.com/office/drawing/2014/main" id="{2B7238F4-9933-6AB8-9D71-684AF0C18D10}"/>
              </a:ext>
            </a:extLst>
          </p:cNvPr>
          <p:cNvPicPr>
            <a:picLocks noGrp="1" noChangeAspect="1"/>
          </p:cNvPicPr>
          <p:nvPr>
            <p:ph idx="1"/>
          </p:nvPr>
        </p:nvPicPr>
        <p:blipFill>
          <a:blip r:embed="rId2"/>
          <a:stretch>
            <a:fillRect/>
          </a:stretch>
        </p:blipFill>
        <p:spPr>
          <a:xfrm>
            <a:off x="1287162" y="2210430"/>
            <a:ext cx="9260079" cy="1859606"/>
          </a:xfrm>
          <a:prstGeom prst="rect">
            <a:avLst/>
          </a:prstGeom>
        </p:spPr>
      </p:pic>
      <p:pic>
        <p:nvPicPr>
          <p:cNvPr id="6" name="Picture 5">
            <a:extLst>
              <a:ext uri="{FF2B5EF4-FFF2-40B4-BE49-F238E27FC236}">
                <a16:creationId xmlns:a16="http://schemas.microsoft.com/office/drawing/2014/main" id="{8C65E81A-299D-6934-00AC-BC5DAF9EDE7D}"/>
              </a:ext>
            </a:extLst>
          </p:cNvPr>
          <p:cNvPicPr>
            <a:picLocks noChangeAspect="1"/>
          </p:cNvPicPr>
          <p:nvPr/>
        </p:nvPicPr>
        <p:blipFill>
          <a:blip r:embed="rId3"/>
          <a:stretch>
            <a:fillRect/>
          </a:stretch>
        </p:blipFill>
        <p:spPr>
          <a:xfrm>
            <a:off x="1301919" y="4353385"/>
            <a:ext cx="9260080" cy="1653585"/>
          </a:xfrm>
          <a:prstGeom prst="rect">
            <a:avLst/>
          </a:prstGeom>
        </p:spPr>
      </p:pic>
    </p:spTree>
    <p:extLst>
      <p:ext uri="{BB962C8B-B14F-4D97-AF65-F5344CB8AC3E}">
        <p14:creationId xmlns:p14="http://schemas.microsoft.com/office/powerpoint/2010/main" val="222560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BDE4A-94B8-9EB1-6C98-1A2010A776CE}"/>
              </a:ext>
            </a:extLst>
          </p:cNvPr>
          <p:cNvSpPr>
            <a:spLocks noGrp="1"/>
          </p:cNvSpPr>
          <p:nvPr>
            <p:ph type="title"/>
          </p:nvPr>
        </p:nvSpPr>
        <p:spPr/>
        <p:txBody>
          <a:bodyPr/>
          <a:lstStyle/>
          <a:p>
            <a:r>
              <a:rPr lang="en-US" sz="4400" dirty="0">
                <a:solidFill>
                  <a:schemeClr val="bg1"/>
                </a:solidFill>
              </a:rPr>
              <a:t>Reporting Continued</a:t>
            </a:r>
            <a:endParaRPr lang="en-US" dirty="0"/>
          </a:p>
        </p:txBody>
      </p:sp>
      <p:sp>
        <p:nvSpPr>
          <p:cNvPr id="3" name="Content Placeholder 2">
            <a:extLst>
              <a:ext uri="{FF2B5EF4-FFF2-40B4-BE49-F238E27FC236}">
                <a16:creationId xmlns:a16="http://schemas.microsoft.com/office/drawing/2014/main" id="{FA187400-58E8-804F-9905-DA8B8553D0A5}"/>
              </a:ext>
            </a:extLst>
          </p:cNvPr>
          <p:cNvSpPr>
            <a:spLocks noGrp="1"/>
          </p:cNvSpPr>
          <p:nvPr>
            <p:ph idx="1"/>
          </p:nvPr>
        </p:nvSpPr>
        <p:spPr>
          <a:xfrm>
            <a:off x="838200" y="1825625"/>
            <a:ext cx="10515600" cy="1325563"/>
          </a:xfrm>
        </p:spPr>
        <p:txBody>
          <a:bodyPr/>
          <a:lstStyle/>
          <a:p>
            <a:r>
              <a:rPr lang="en-US" dirty="0"/>
              <a:t>Project ledger reports can also be subtotaled by Project Category.  Example if you have multiple Parks projects you can get a total for the category as well as each project within each category</a:t>
            </a:r>
          </a:p>
          <a:p>
            <a:endParaRPr lang="en-US" dirty="0"/>
          </a:p>
        </p:txBody>
      </p:sp>
      <p:sp>
        <p:nvSpPr>
          <p:cNvPr id="4" name="Slide Number Placeholder 3">
            <a:extLst>
              <a:ext uri="{FF2B5EF4-FFF2-40B4-BE49-F238E27FC236}">
                <a16:creationId xmlns:a16="http://schemas.microsoft.com/office/drawing/2014/main" id="{6C341A00-C9BF-C903-E881-669EB4EE6525}"/>
              </a:ext>
            </a:extLst>
          </p:cNvPr>
          <p:cNvSpPr>
            <a:spLocks noGrp="1"/>
          </p:cNvSpPr>
          <p:nvPr>
            <p:ph type="sldNum" sz="quarter" idx="10"/>
          </p:nvPr>
        </p:nvSpPr>
        <p:spPr/>
        <p:txBody>
          <a:bodyPr/>
          <a:lstStyle/>
          <a:p>
            <a:fld id="{80A4461D-0231-4971-ADCE-80D604C2A670}" type="slidenum">
              <a:rPr lang="en-US" smtClean="0"/>
              <a:pPr/>
              <a:t>8</a:t>
            </a:fld>
            <a:endParaRPr lang="en-US" dirty="0"/>
          </a:p>
        </p:txBody>
      </p:sp>
      <p:pic>
        <p:nvPicPr>
          <p:cNvPr id="5" name="Picture 4">
            <a:extLst>
              <a:ext uri="{FF2B5EF4-FFF2-40B4-BE49-F238E27FC236}">
                <a16:creationId xmlns:a16="http://schemas.microsoft.com/office/drawing/2014/main" id="{4EAFB80C-B0CF-8330-0634-232F906B6E83}"/>
              </a:ext>
            </a:extLst>
          </p:cNvPr>
          <p:cNvPicPr>
            <a:picLocks noChangeAspect="1"/>
          </p:cNvPicPr>
          <p:nvPr/>
        </p:nvPicPr>
        <p:blipFill>
          <a:blip r:embed="rId2"/>
          <a:stretch>
            <a:fillRect/>
          </a:stretch>
        </p:blipFill>
        <p:spPr>
          <a:xfrm>
            <a:off x="2400013" y="3108487"/>
            <a:ext cx="6453505" cy="3081517"/>
          </a:xfrm>
          <a:prstGeom prst="rect">
            <a:avLst/>
          </a:prstGeom>
        </p:spPr>
      </p:pic>
    </p:spTree>
    <p:extLst>
      <p:ext uri="{BB962C8B-B14F-4D97-AF65-F5344CB8AC3E}">
        <p14:creationId xmlns:p14="http://schemas.microsoft.com/office/powerpoint/2010/main" val="630775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F6328-07FA-AF98-04FF-A132B5B75809}"/>
              </a:ext>
            </a:extLst>
          </p:cNvPr>
          <p:cNvSpPr>
            <a:spLocks noGrp="1"/>
          </p:cNvSpPr>
          <p:nvPr>
            <p:ph type="title"/>
          </p:nvPr>
        </p:nvSpPr>
        <p:spPr/>
        <p:txBody>
          <a:bodyPr/>
          <a:lstStyle/>
          <a:p>
            <a:r>
              <a:rPr lang="en-US" sz="4400" dirty="0"/>
              <a:t>Grant Utilization</a:t>
            </a:r>
            <a:endParaRPr lang="en-US" dirty="0"/>
          </a:p>
        </p:txBody>
      </p:sp>
      <p:sp>
        <p:nvSpPr>
          <p:cNvPr id="3" name="Content Placeholder 2">
            <a:extLst>
              <a:ext uri="{FF2B5EF4-FFF2-40B4-BE49-F238E27FC236}">
                <a16:creationId xmlns:a16="http://schemas.microsoft.com/office/drawing/2014/main" id="{F35A50B3-3C85-EEF1-175D-F09F8E56ABD5}"/>
              </a:ext>
            </a:extLst>
          </p:cNvPr>
          <p:cNvSpPr>
            <a:spLocks noGrp="1"/>
          </p:cNvSpPr>
          <p:nvPr>
            <p:ph idx="1"/>
          </p:nvPr>
        </p:nvSpPr>
        <p:spPr/>
        <p:txBody>
          <a:bodyPr/>
          <a:lstStyle/>
          <a:p>
            <a:pPr>
              <a:buFont typeface="Arial" panose="020B0604020202020204" pitchFamily="34" charset="0"/>
              <a:buChar char="•"/>
            </a:pPr>
            <a:r>
              <a:rPr lang="en-US" dirty="0"/>
              <a:t>In General Ledger grants track activity parallel with your Chart of Accounts and have separate accounting for reporting and budgeting.</a:t>
            </a:r>
          </a:p>
          <a:p>
            <a:pPr marL="0" indent="0">
              <a:buNone/>
            </a:pPr>
            <a:endParaRPr lang="en-US" dirty="0"/>
          </a:p>
          <a:p>
            <a:pPr>
              <a:buFont typeface="Arial" panose="020B0604020202020204" pitchFamily="34" charset="0"/>
              <a:buChar char="•"/>
            </a:pPr>
            <a:r>
              <a:rPr lang="en-US" dirty="0"/>
              <a:t>You can affiliate a GL number with a grant and still use the same GL number for standard reporting.  You also can associate projects with a grant</a:t>
            </a:r>
          </a:p>
          <a:p>
            <a:pPr marL="0" indent="0">
              <a:buNone/>
            </a:pPr>
            <a:endParaRPr lang="en-US" dirty="0"/>
          </a:p>
          <a:p>
            <a:pPr>
              <a:buFont typeface="Arial" panose="020B0604020202020204" pitchFamily="34" charset="0"/>
              <a:buChar char="•"/>
            </a:pPr>
            <a:r>
              <a:rPr lang="en-US" dirty="0"/>
              <a:t>You can track Federal, State, Local and Private Grants</a:t>
            </a:r>
          </a:p>
          <a:p>
            <a:endParaRPr lang="en-US" dirty="0"/>
          </a:p>
        </p:txBody>
      </p:sp>
      <p:sp>
        <p:nvSpPr>
          <p:cNvPr id="4" name="Slide Number Placeholder 3">
            <a:extLst>
              <a:ext uri="{FF2B5EF4-FFF2-40B4-BE49-F238E27FC236}">
                <a16:creationId xmlns:a16="http://schemas.microsoft.com/office/drawing/2014/main" id="{4E544B9A-3AFF-0A67-B947-97DEEF59D09A}"/>
              </a:ext>
            </a:extLst>
          </p:cNvPr>
          <p:cNvSpPr>
            <a:spLocks noGrp="1"/>
          </p:cNvSpPr>
          <p:nvPr>
            <p:ph type="sldNum" sz="quarter" idx="10"/>
          </p:nvPr>
        </p:nvSpPr>
        <p:spPr/>
        <p:txBody>
          <a:bodyPr/>
          <a:lstStyle/>
          <a:p>
            <a:fld id="{80A4461D-0231-4971-ADCE-80D604C2A670}" type="slidenum">
              <a:rPr lang="en-US" smtClean="0"/>
              <a:pPr/>
              <a:t>9</a:t>
            </a:fld>
            <a:endParaRPr lang="en-US" dirty="0"/>
          </a:p>
        </p:txBody>
      </p:sp>
    </p:spTree>
    <p:extLst>
      <p:ext uri="{BB962C8B-B14F-4D97-AF65-F5344CB8AC3E}">
        <p14:creationId xmlns:p14="http://schemas.microsoft.com/office/powerpoint/2010/main" val="32700430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21698B486542641BE81836359143D3D" ma:contentTypeVersion="5" ma:contentTypeDescription="Create a new document." ma:contentTypeScope="" ma:versionID="b6b36b296c95f4e44cdce8c0f3fa61ea">
  <xsd:schema xmlns:xsd="http://www.w3.org/2001/XMLSchema" xmlns:xs="http://www.w3.org/2001/XMLSchema" xmlns:p="http://schemas.microsoft.com/office/2006/metadata/properties" xmlns:ns2="139db36b-bcfe-407d-a9f1-425adcc3fbda" xmlns:ns3="235a5354-75b4-4b6f-97d5-52b70233103e" targetNamespace="http://schemas.microsoft.com/office/2006/metadata/properties" ma:root="true" ma:fieldsID="f1d6a7dce2cabcb79f8415627bb07562" ns2:_="" ns3:_="">
    <xsd:import namespace="139db36b-bcfe-407d-a9f1-425adcc3fbda"/>
    <xsd:import namespace="235a5354-75b4-4b6f-97d5-52b70233103e"/>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2:SharedWithUsers" minOccurs="0"/>
                <xsd:element ref="ns2:SharedWithDetail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9db36b-bcfe-407d-a9f1-425adcc3fbda"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5a5354-75b4-4b6f-97d5-52b70233103e"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 xmlns="139db36b-bcfe-407d-a9f1-425adcc3fbda">QHNC36X7CMPW-789656832-633</_dlc_DocId>
    <_dlc_DocIdUrl xmlns="139db36b-bcfe-407d-a9f1-425adcc3fbda">
      <Url>https://bsasoftware1.sharepoint.com/sites/UserGroups/_layouts/15/DocIdRedir.aspx?ID=QHNC36X7CMPW-789656832-633</Url>
      <Description>QHNC36X7CMPW-789656832-633</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D97CC1A3-269D-450F-9641-BB713D93CCBE}">
  <ds:schemaRefs>
    <ds:schemaRef ds:uri="http://schemas.microsoft.com/sharepoint/v3/contenttype/forms"/>
  </ds:schemaRefs>
</ds:datastoreItem>
</file>

<file path=customXml/itemProps2.xml><?xml version="1.0" encoding="utf-8"?>
<ds:datastoreItem xmlns:ds="http://schemas.openxmlformats.org/officeDocument/2006/customXml" ds:itemID="{96C0DFDA-301C-42BC-978E-24B495A37EFD}"/>
</file>

<file path=customXml/itemProps3.xml><?xml version="1.0" encoding="utf-8"?>
<ds:datastoreItem xmlns:ds="http://schemas.openxmlformats.org/officeDocument/2006/customXml" ds:itemID="{04041533-D6DC-4BC7-A30D-C7AFC69C73F5}">
  <ds:schemaRefs>
    <ds:schemaRef ds:uri="http://schemas.microsoft.com/office/2006/metadata/properties"/>
    <ds:schemaRef ds:uri="http://schemas.microsoft.com/office/infopath/2007/PartnerControls"/>
  </ds:schemaRefs>
</ds:datastoreItem>
</file>

<file path=customXml/itemProps4.xml><?xml version="1.0" encoding="utf-8"?>
<ds:datastoreItem xmlns:ds="http://schemas.openxmlformats.org/officeDocument/2006/customXml" ds:itemID="{9BA22299-94AA-4DE9-B670-DA6A2DF86992}"/>
</file>

<file path=docProps/app.xml><?xml version="1.0" encoding="utf-8"?>
<Properties xmlns="http://schemas.openxmlformats.org/officeDocument/2006/extended-properties" xmlns:vt="http://schemas.openxmlformats.org/officeDocument/2006/docPropsVTypes">
  <TotalTime>346</TotalTime>
  <Words>1259</Words>
  <Application>Microsoft Office PowerPoint</Application>
  <PresentationFormat>Widescreen</PresentationFormat>
  <Paragraphs>150</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Cambria</vt:lpstr>
      <vt:lpstr>Times New Roman</vt:lpstr>
      <vt:lpstr>Office Theme</vt:lpstr>
      <vt:lpstr>Grants</vt:lpstr>
      <vt:lpstr>Agenda</vt:lpstr>
      <vt:lpstr>Project Utilization</vt:lpstr>
      <vt:lpstr>Project Setup</vt:lpstr>
      <vt:lpstr>Creating Project GL Numbers</vt:lpstr>
      <vt:lpstr>Budgeting for a Project</vt:lpstr>
      <vt:lpstr>Reporting Examples</vt:lpstr>
      <vt:lpstr>Reporting Continued</vt:lpstr>
      <vt:lpstr>Grant Utilization</vt:lpstr>
      <vt:lpstr>Grant Setup - Settings</vt:lpstr>
      <vt:lpstr>Grant Setup – GL Number</vt:lpstr>
      <vt:lpstr>Grant Setup – Budget</vt:lpstr>
      <vt:lpstr>Data entry tip - .NET</vt:lpstr>
      <vt:lpstr>Data entry tip - Cloud</vt:lpstr>
      <vt:lpstr>Auditor Insights - Agenda</vt:lpstr>
      <vt:lpstr>Auditor Insights – Best Practices</vt:lpstr>
      <vt:lpstr>Auditor Insights – Best Practices GFOA</vt:lpstr>
      <vt:lpstr>Auditor Insights – Best Practices GFOA</vt:lpstr>
      <vt:lpstr>Auditor Insights – Best Practices GFOA</vt:lpstr>
      <vt:lpstr>Auditor Insights – Best Practices GFOA</vt:lpstr>
      <vt:lpstr>Auditor Insights – Best Practices GFOA</vt:lpstr>
      <vt:lpstr>Auditor Insights – Single Audits</vt:lpstr>
      <vt:lpstr>Auditor Insights – Single Audits</vt:lpstr>
      <vt:lpstr>Auditor Insights – Single Audit for ARPA</vt:lpstr>
      <vt:lpstr>Auditor Insights – Single Audit for ARPA</vt:lpstr>
      <vt:lpstr>Questions?  Jamie L. Wilkey, Partner Lauterbach &amp; Amen, LLP 630.393.1483 Office jwilkey@lauterbachamen.com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Dana Staehle</dc:creator>
  <cp:lastModifiedBy>Corey Meiring</cp:lastModifiedBy>
  <cp:revision>28</cp:revision>
  <dcterms:created xsi:type="dcterms:W3CDTF">2019-05-16T13:27:55Z</dcterms:created>
  <dcterms:modified xsi:type="dcterms:W3CDTF">2023-10-17T18:16:47Z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0x010100921698B486542641BE81836359143D3D</vt:lpwstr>
  </property>
  <property fmtid="{D5CDD505-2E9C-101B-9397-08002B2CF9AE}" pid="3" name="_dlc_DocIdItemGuid">
    <vt:lpwstr>7429f292-7374-413d-927e-4e9f868aa1f4</vt:lpwstr>
  </property>
</Properties>
</file>